
<file path=[Content_Types].xml><?xml version="1.0" encoding="utf-8"?>
<Types xmlns="http://schemas.openxmlformats.org/package/2006/content-types">
  <Default Extension="fntdata" ContentType="application/x-fontdata"/>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8"/>
  </p:notesMasterIdLst>
  <p:sldIdLst>
    <p:sldId id="256" r:id="rId2"/>
    <p:sldId id="262" r:id="rId3"/>
    <p:sldId id="266" r:id="rId4"/>
    <p:sldId id="318" r:id="rId5"/>
    <p:sldId id="306" r:id="rId6"/>
    <p:sldId id="320" r:id="rId7"/>
    <p:sldId id="321" r:id="rId8"/>
    <p:sldId id="307" r:id="rId9"/>
    <p:sldId id="308" r:id="rId10"/>
    <p:sldId id="310" r:id="rId11"/>
    <p:sldId id="311" r:id="rId12"/>
    <p:sldId id="312" r:id="rId13"/>
    <p:sldId id="313" r:id="rId14"/>
    <p:sldId id="314" r:id="rId15"/>
    <p:sldId id="317" r:id="rId16"/>
    <p:sldId id="316" r:id="rId17"/>
  </p:sldIdLst>
  <p:sldSz cx="9144000" cy="5143500" type="screen16x9"/>
  <p:notesSz cx="6858000" cy="9144000"/>
  <p:embeddedFontLst>
    <p:embeddedFont>
      <p:font typeface="Audiowide" panose="020B0604020202020204" charset="0"/>
      <p:regular r:id="rId19"/>
    </p:embeddedFont>
    <p:embeddedFont>
      <p:font typeface="B Koodak" panose="00000700000000000000" pitchFamily="2" charset="-78"/>
      <p:bold r:id="rId20"/>
    </p:embeddedFont>
    <p:embeddedFont>
      <p:font typeface="B Nazanin" panose="00000400000000000000" pitchFamily="2" charset="-78"/>
      <p:regular r:id="rId21"/>
      <p:bold r:id="rId22"/>
    </p:embeddedFont>
    <p:embeddedFont>
      <p:font typeface="Bebas Neue" panose="020B0606020202050201" pitchFamily="34" charset="0"/>
      <p:regular r:id="rId23"/>
    </p:embeddedFont>
    <p:embeddedFont>
      <p:font typeface="Red Hat Text" panose="020B0604020202020204" charset="0"/>
      <p:regular r:id="rId24"/>
      <p:bold r:id="rId25"/>
      <p:italic r:id="rId26"/>
      <p:boldItalic r:id="rId27"/>
    </p:embeddedFont>
    <p:embeddedFont>
      <p:font typeface="Syne Extra Bold"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5D7A"/>
    <a:srgbClr val="22252B"/>
    <a:srgbClr val="212324"/>
    <a:srgbClr val="213755"/>
    <a:srgbClr val="21334E"/>
    <a:srgbClr val="1A2A41"/>
    <a:srgbClr val="212429"/>
    <a:srgbClr val="213551"/>
    <a:srgbClr val="212B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68AABE7-82ED-48E2-8028-6A1769C48CEB}">
  <a:tblStyle styleId="{F68AABE7-82ED-48E2-8028-6A1769C48C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71966" autoAdjust="0"/>
  </p:normalViewPr>
  <p:slideViewPr>
    <p:cSldViewPr snapToGrid="0">
      <p:cViewPr varScale="1">
        <p:scale>
          <a:sx n="81" d="100"/>
          <a:sy n="81" d="100"/>
        </p:scale>
        <p:origin x="4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28c0204154_0_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28c0204154_0_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294569D8-A7B7-B3BE-5504-365FABE75D8B}"/>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943F60AE-5B00-C4B3-99B5-2BAFE98F1B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105DBC80-0252-1F55-5CDB-DEF4F257CB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fa-IR" b="1" dirty="0"/>
              <a:t>🔹 استفاده از اینترنت اشیا (</a:t>
            </a:r>
            <a:r>
              <a:rPr lang="en-GB" b="1" dirty="0"/>
              <a:t>IoT) </a:t>
            </a:r>
            <a:r>
              <a:rPr lang="fa-IR" b="1" dirty="0"/>
              <a:t>برای تحلیل بازار</a:t>
            </a:r>
          </a:p>
          <a:p>
            <a:pPr>
              <a:buFont typeface="Arial" panose="020B0604020202020204" pitchFamily="34" charset="0"/>
              <a:buChar char="•"/>
            </a:pPr>
            <a:r>
              <a:rPr lang="fa-IR" b="1" dirty="0"/>
              <a:t>جمع‌آوری داده‌های لحظه‌ای از بازار سهام و رفتار سرمایه‌گذاران</a:t>
            </a:r>
          </a:p>
          <a:p>
            <a:pPr marL="742950" lvl="1" indent="-285750">
              <a:buFont typeface="Arial" panose="020B0604020202020204" pitchFamily="34" charset="0"/>
              <a:buChar char="•"/>
            </a:pPr>
            <a:r>
              <a:rPr lang="fa-IR" b="1" dirty="0"/>
              <a:t>حسگرهای هوشمند اطلاعات مربوط به تغییرات بازار را در لحظه ثبت می‌کنند.</a:t>
            </a:r>
          </a:p>
          <a:p>
            <a:pPr marL="742950" lvl="1" indent="-285750">
              <a:buFont typeface="Arial" panose="020B0604020202020204" pitchFamily="34" charset="0"/>
              <a:buChar char="•"/>
            </a:pPr>
            <a:r>
              <a:rPr lang="fa-IR" b="1" dirty="0"/>
              <a:t>تحلیل داده‌های بلادرنگ باعث بهبود تصمیم‌گیری‌های معاملاتی می‌شود.</a:t>
            </a:r>
          </a:p>
          <a:p>
            <a:pPr>
              <a:buFont typeface="Arial" panose="020B0604020202020204" pitchFamily="34" charset="0"/>
              <a:buChar char="•"/>
            </a:pPr>
            <a:r>
              <a:rPr lang="fa-IR" b="1" dirty="0"/>
              <a:t>افزایش کارایی معاملات با ارتباط مستقیم بین دستگاه‌های متصل به شبکه</a:t>
            </a:r>
          </a:p>
          <a:p>
            <a:pPr>
              <a:buFont typeface="Arial" panose="020B0604020202020204" pitchFamily="34" charset="0"/>
              <a:buChar char="•"/>
            </a:pPr>
            <a:r>
              <a:rPr lang="fa-IR" b="1" dirty="0"/>
              <a:t>الگوریتم‌های هوش مصنوعی می‌توانند داده‌های </a:t>
            </a:r>
            <a:r>
              <a:rPr lang="en-GB" b="1" dirty="0"/>
              <a:t>IoT </a:t>
            </a:r>
            <a:r>
              <a:rPr lang="fa-IR" b="1" dirty="0"/>
              <a:t>را پردازش کرده و روندهای بازار را پیش‌بینی کنند.</a:t>
            </a:r>
          </a:p>
          <a:p>
            <a:pPr>
              <a:buFont typeface="Arial" panose="020B0604020202020204" pitchFamily="34" charset="0"/>
              <a:buChar char="•"/>
            </a:pPr>
            <a:r>
              <a:rPr lang="fa-IR" b="1" dirty="0"/>
              <a:t>شرکت‌های مالی از این فناوری برای بهینه‌سازی استراتژی‌های معاملاتی استفاده می‌کنند.</a:t>
            </a:r>
          </a:p>
          <a:p>
            <a:pPr marL="0" lvl="0" indent="0" algn="l" rtl="0">
              <a:spcBef>
                <a:spcPts val="0"/>
              </a:spcBef>
              <a:spcAft>
                <a:spcPts val="0"/>
              </a:spcAft>
              <a:buNone/>
            </a:pPr>
            <a:endParaRPr lang="fa-IR" dirty="0"/>
          </a:p>
          <a:p>
            <a:pPr>
              <a:buNone/>
            </a:pPr>
            <a:r>
              <a:rPr lang="fa-IR" b="1" dirty="0"/>
              <a:t>🔹 ترکیب بلاک‌چین و هوش مصنوعی</a:t>
            </a:r>
          </a:p>
          <a:p>
            <a:pPr>
              <a:buFont typeface="Arial" panose="020B0604020202020204" pitchFamily="34" charset="0"/>
              <a:buChar char="•"/>
            </a:pPr>
            <a:r>
              <a:rPr lang="fa-IR" b="1" dirty="0"/>
              <a:t>افزایش شفافیت و امنیت داده‌های مالی</a:t>
            </a:r>
          </a:p>
          <a:p>
            <a:pPr marL="742950" lvl="1" indent="-285750">
              <a:buFont typeface="Arial" panose="020B0604020202020204" pitchFamily="34" charset="0"/>
              <a:buChar char="•"/>
            </a:pPr>
            <a:r>
              <a:rPr lang="fa-IR" b="1" dirty="0"/>
              <a:t>بلاک‌چین با ثبت غیرقابل تغییر داده‌ها، از دستکاری اطلاعات جلوگیری می‌کند.</a:t>
            </a:r>
          </a:p>
          <a:p>
            <a:pPr marL="742950" lvl="1" indent="-285750">
              <a:buFont typeface="Arial" panose="020B0604020202020204" pitchFamily="34" charset="0"/>
              <a:buChar char="•"/>
            </a:pPr>
            <a:r>
              <a:rPr lang="fa-IR" b="1" dirty="0"/>
              <a:t>هوش مصنوعی با تحلیل داده‌های بلاک‌چین، الگوهای معاملاتی را بهینه‌سازی می‌کند.</a:t>
            </a:r>
          </a:p>
          <a:p>
            <a:pPr>
              <a:buFont typeface="Arial" panose="020B0604020202020204" pitchFamily="34" charset="0"/>
              <a:buChar char="•"/>
            </a:pPr>
            <a:r>
              <a:rPr lang="fa-IR" b="1" dirty="0"/>
              <a:t>بهبود اعتماد سرمایه‌گذاران با استفاده از دفتر کل توزیع‌شده</a:t>
            </a:r>
          </a:p>
          <a:p>
            <a:pPr>
              <a:buFont typeface="Arial" panose="020B0604020202020204" pitchFamily="34" charset="0"/>
              <a:buChar char="•"/>
            </a:pPr>
            <a:r>
              <a:rPr lang="fa-IR" b="1" dirty="0"/>
              <a:t>بلاک‌چین امکان ثبت دقیق و شفاف معاملات را فراهم می‌کند.</a:t>
            </a:r>
          </a:p>
          <a:p>
            <a:pPr>
              <a:buFont typeface="Arial" panose="020B0604020202020204" pitchFamily="34" charset="0"/>
              <a:buChar char="•"/>
            </a:pPr>
            <a:r>
              <a:rPr lang="fa-IR" b="1" dirty="0"/>
              <a:t>سرمایه‌گذاران می‌توانند بدون واسطه به اطلاعات مالی دسترسی داشته باشند.</a:t>
            </a:r>
          </a:p>
          <a:p>
            <a:pPr marL="0" lvl="0" indent="0" algn="l" rtl="0">
              <a:spcBef>
                <a:spcPts val="0"/>
              </a:spcBef>
              <a:spcAft>
                <a:spcPts val="0"/>
              </a:spcAft>
              <a:buNone/>
            </a:pPr>
            <a:endParaRPr lang="fa-IR" dirty="0"/>
          </a:p>
          <a:p>
            <a:pPr>
              <a:buNone/>
            </a:pPr>
            <a:r>
              <a:rPr lang="fa-IR" b="1" dirty="0"/>
              <a:t>🔹 تأثیرات نوآوری بر ساختار بازارهای مالی</a:t>
            </a:r>
          </a:p>
          <a:p>
            <a:pPr>
              <a:buNone/>
            </a:pPr>
            <a:r>
              <a:rPr lang="fa-IR" dirty="0"/>
              <a:t>🔹 </a:t>
            </a:r>
            <a:r>
              <a:rPr lang="fa-IR" b="1" dirty="0"/>
              <a:t>هوش مصنوعی و تغییر ساختار بازارهای مالی:</a:t>
            </a:r>
            <a:endParaRPr lang="fa-IR" dirty="0"/>
          </a:p>
          <a:p>
            <a:pPr>
              <a:buFont typeface="Arial" panose="020B0604020202020204" pitchFamily="34" charset="0"/>
              <a:buChar char="•"/>
            </a:pPr>
            <a:r>
              <a:rPr lang="fa-IR" b="1" dirty="0"/>
              <a:t>معاملات الگوریتمی:</a:t>
            </a:r>
            <a:r>
              <a:rPr lang="fa-IR" dirty="0"/>
              <a:t> استفاده از </a:t>
            </a:r>
            <a:r>
              <a:rPr lang="fa-IR" b="1" dirty="0"/>
              <a:t>ربات‌های معامله‌گر</a:t>
            </a:r>
            <a:r>
              <a:rPr lang="fa-IR" dirty="0"/>
              <a:t> و </a:t>
            </a:r>
            <a:r>
              <a:rPr lang="fa-IR" b="1" dirty="0"/>
              <a:t>مدل‌های یادگیری ماشین</a:t>
            </a:r>
            <a:r>
              <a:rPr lang="fa-IR" dirty="0"/>
              <a:t> باعث افزایش سرعت و دقت معاملات شده است.</a:t>
            </a:r>
          </a:p>
          <a:p>
            <a:pPr>
              <a:buFont typeface="Arial" panose="020B0604020202020204" pitchFamily="34" charset="0"/>
              <a:buChar char="•"/>
            </a:pPr>
            <a:r>
              <a:rPr lang="fa-IR" b="1" dirty="0"/>
              <a:t>تحلیل داده‌های حجیم:</a:t>
            </a:r>
            <a:r>
              <a:rPr lang="fa-IR" dirty="0"/>
              <a:t> هوش مصنوعی قادر است </a:t>
            </a:r>
            <a:r>
              <a:rPr lang="fa-IR" b="1" dirty="0"/>
              <a:t>الگوهای پنهان</a:t>
            </a:r>
            <a:r>
              <a:rPr lang="fa-IR" dirty="0"/>
              <a:t> در داده‌های مالی را شناسایی کند و پیش‌بینی‌های دقیق‌تری ارائه دهد.</a:t>
            </a:r>
          </a:p>
          <a:p>
            <a:pPr>
              <a:buFont typeface="Arial" panose="020B0604020202020204" pitchFamily="34" charset="0"/>
              <a:buChar char="•"/>
            </a:pPr>
            <a:r>
              <a:rPr lang="fa-IR" b="1" dirty="0"/>
              <a:t>مدیریت ریسک:</a:t>
            </a:r>
            <a:r>
              <a:rPr lang="fa-IR" dirty="0"/>
              <a:t> الگوریتم‌های هوش مصنوعی به </a:t>
            </a:r>
            <a:r>
              <a:rPr lang="fa-IR" b="1" dirty="0"/>
              <a:t>کاهش خطاهای انسانی</a:t>
            </a:r>
            <a:r>
              <a:rPr lang="fa-IR" dirty="0"/>
              <a:t> و </a:t>
            </a:r>
            <a:r>
              <a:rPr lang="fa-IR" b="1" dirty="0"/>
              <a:t>بهینه‌سازی پرتفوهای سرمایه‌گذاری</a:t>
            </a:r>
            <a:r>
              <a:rPr lang="fa-IR" dirty="0"/>
              <a:t> کمک می‌کنند.</a:t>
            </a:r>
          </a:p>
          <a:p>
            <a:pPr>
              <a:buNone/>
            </a:pPr>
            <a:r>
              <a:rPr lang="fa-IR" dirty="0"/>
              <a:t>🔹 </a:t>
            </a:r>
            <a:r>
              <a:rPr lang="fa-IR" b="1" dirty="0"/>
              <a:t>بلاک‌چین و تغییرات در بازارهای مالی:</a:t>
            </a:r>
            <a:endParaRPr lang="fa-IR" dirty="0"/>
          </a:p>
          <a:p>
            <a:pPr>
              <a:buFont typeface="Arial" panose="020B0604020202020204" pitchFamily="34" charset="0"/>
              <a:buChar char="•"/>
            </a:pPr>
            <a:r>
              <a:rPr lang="fa-IR" b="1" dirty="0"/>
              <a:t>افزایش شفافیت:</a:t>
            </a:r>
            <a:r>
              <a:rPr lang="fa-IR" dirty="0"/>
              <a:t> بلاک‌چین امکان </a:t>
            </a:r>
            <a:r>
              <a:rPr lang="fa-IR" b="1" dirty="0"/>
              <a:t>ثبت غیرقابل تغییر معاملات</a:t>
            </a:r>
            <a:r>
              <a:rPr lang="fa-IR" dirty="0"/>
              <a:t> را فراهم می‌کند، که باعث کاهش تقلب و افزایش اعتماد سرمایه‌گذاران می‌شود.</a:t>
            </a:r>
          </a:p>
          <a:p>
            <a:pPr>
              <a:buFont typeface="Arial" panose="020B0604020202020204" pitchFamily="34" charset="0"/>
              <a:buChar char="•"/>
            </a:pPr>
            <a:r>
              <a:rPr lang="fa-IR" b="1" dirty="0"/>
              <a:t>قراردادهای هوشمند:</a:t>
            </a:r>
            <a:r>
              <a:rPr lang="fa-IR" dirty="0"/>
              <a:t> این فناوری باعث </a:t>
            </a:r>
            <a:r>
              <a:rPr lang="fa-IR" b="1" dirty="0"/>
              <a:t>کاهش وابستگی به واسطه‌ها</a:t>
            </a:r>
            <a:r>
              <a:rPr lang="fa-IR" dirty="0"/>
              <a:t> و اجرای خودکار معاملات می‌شود.</a:t>
            </a:r>
          </a:p>
          <a:p>
            <a:pPr>
              <a:buFont typeface="Arial" panose="020B0604020202020204" pitchFamily="34" charset="0"/>
              <a:buChar char="•"/>
            </a:pPr>
            <a:r>
              <a:rPr lang="fa-IR" b="1" dirty="0"/>
              <a:t>توکنیزه شدن دارایی‌ها:</a:t>
            </a:r>
            <a:r>
              <a:rPr lang="fa-IR" dirty="0"/>
              <a:t> امکان </a:t>
            </a:r>
            <a:r>
              <a:rPr lang="fa-IR" b="1" dirty="0"/>
              <a:t>خرید و فروش دارایی‌های دیجیتال</a:t>
            </a:r>
            <a:r>
              <a:rPr lang="fa-IR" dirty="0"/>
              <a:t> مانند </a:t>
            </a:r>
            <a:r>
              <a:rPr lang="en-GB" dirty="0"/>
              <a:t>NFT </a:t>
            </a:r>
            <a:r>
              <a:rPr lang="fa-IR" dirty="0"/>
              <a:t>و سهام توکنیزه‌شده را فراهم می‌کند.</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863319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BBC66E78-327E-F3B5-B3D1-5E72523C15B5}"/>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8B06C015-A322-2D06-1E2D-0A6E31600F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D5320C19-D415-EA15-8569-FC9F43B9A28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fa-IR" b="1" dirty="0"/>
              <a:t>پیش‌بینی بهتر روندهای بازار با ترکیب چندین مدل هوش مصنوعی</a:t>
            </a:r>
            <a:r>
              <a:rPr lang="fa-IR" dirty="0"/>
              <a:t> </a:t>
            </a:r>
          </a:p>
          <a:p>
            <a:pPr marL="742950" lvl="1" indent="-285750">
              <a:buFont typeface="Arial" panose="020B0604020202020204" pitchFamily="34" charset="0"/>
              <a:buChar char="•"/>
            </a:pPr>
            <a:r>
              <a:rPr lang="fa-IR" dirty="0"/>
              <a:t>استفاده از مدل‌های یادگیری عمیق مانند </a:t>
            </a:r>
            <a:r>
              <a:rPr lang="en-GB" dirty="0"/>
              <a:t>LSTM </a:t>
            </a:r>
            <a:r>
              <a:rPr lang="fa-IR" dirty="0"/>
              <a:t>و </a:t>
            </a:r>
            <a:r>
              <a:rPr lang="en-GB" dirty="0" err="1"/>
              <a:t>XGBoost</a:t>
            </a:r>
            <a:r>
              <a:rPr lang="en-GB" dirty="0"/>
              <a:t> </a:t>
            </a:r>
            <a:r>
              <a:rPr lang="fa-IR" dirty="0"/>
              <a:t>برای تحلیل داده‌های مالی.</a:t>
            </a:r>
          </a:p>
          <a:p>
            <a:pPr>
              <a:buFont typeface="Arial" panose="020B0604020202020204" pitchFamily="34" charset="0"/>
              <a:buChar char="•"/>
            </a:pPr>
            <a:r>
              <a:rPr lang="fa-IR" b="1" dirty="0"/>
              <a:t>افزایش امنیت معاملات با استفاده از بلاک‌چین</a:t>
            </a:r>
            <a:endParaRPr lang="fa-IR" dirty="0"/>
          </a:p>
          <a:p>
            <a:pPr marL="742950" lvl="1" indent="-285750">
              <a:buFont typeface="Arial" panose="020B0604020202020204" pitchFamily="34" charset="0"/>
              <a:buChar char="•"/>
            </a:pPr>
            <a:r>
              <a:rPr lang="fa-IR" dirty="0"/>
              <a:t>رمزنگاری داده‌ها برای جلوگیری از دستکاری و تقلب در معاملات.</a:t>
            </a:r>
          </a:p>
          <a:p>
            <a:pPr>
              <a:buFont typeface="Arial" panose="020B0604020202020204" pitchFamily="34" charset="0"/>
              <a:buChar char="•"/>
            </a:pPr>
            <a:r>
              <a:rPr lang="fa-IR" b="1" dirty="0"/>
              <a:t>نقش ربات‌های معاملاتی در آینده‌ی بازارهای مالی</a:t>
            </a:r>
            <a:endParaRPr lang="fa-IR" dirty="0"/>
          </a:p>
          <a:p>
            <a:pPr>
              <a:buFont typeface="Arial" panose="020B0604020202020204" pitchFamily="34" charset="0"/>
              <a:buChar char="•"/>
            </a:pPr>
            <a:r>
              <a:rPr lang="fa-IR" dirty="0"/>
              <a:t>اجرای معاملات خودکار با سرعت بالا و کاهش خطای انسانی.</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a-IR" dirty="0"/>
              <a:t>بازار فارکس و ارزهای دیجیتال برای تحلیل سریع داده‌ها و اجرای معاملات استفاده می‌شوند.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549548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DBD405DD-5D62-022C-17AA-3E8629FB246D}"/>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98BE8CA8-BF07-FEEA-BD46-FDA8279818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7E075FD9-0984-40B6-1E26-92A29B9045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3734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2FE0B213-9045-69D8-A206-E76D0B70EEFC}"/>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38EAA486-8739-A0AA-5564-71A3E629D6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B126B953-3CB9-B647-E215-00F751FD5B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fa-IR" b="1" dirty="0"/>
              <a:t>افزایش نقش هوش مصنوعی در تحلیل بازار</a:t>
            </a:r>
            <a:r>
              <a:rPr lang="fa-IR" dirty="0"/>
              <a:t> </a:t>
            </a:r>
          </a:p>
          <a:p>
            <a:pPr marL="742950" lvl="1" indent="-285750">
              <a:buFont typeface="Arial" panose="020B0604020202020204" pitchFamily="34" charset="0"/>
              <a:buChar char="•"/>
            </a:pPr>
            <a:r>
              <a:rPr lang="fa-IR" dirty="0"/>
              <a:t>مدل‌های پیشرفته مانند </a:t>
            </a:r>
            <a:r>
              <a:rPr lang="en-GB" b="1" dirty="0"/>
              <a:t>LSTM </a:t>
            </a:r>
            <a:r>
              <a:rPr lang="fa-IR" b="1" dirty="0"/>
              <a:t>و </a:t>
            </a:r>
            <a:r>
              <a:rPr lang="en-GB" b="1" dirty="0" err="1"/>
              <a:t>XGBoost</a:t>
            </a:r>
            <a:r>
              <a:rPr lang="en-GB" dirty="0"/>
              <a:t> </a:t>
            </a:r>
            <a:r>
              <a:rPr lang="fa-IR" dirty="0"/>
              <a:t>دقت پیش‌بینی را افزایش داده‌اند.</a:t>
            </a:r>
          </a:p>
          <a:p>
            <a:pPr marL="742950" lvl="1" indent="-285750">
              <a:buFont typeface="Arial" panose="020B0604020202020204" pitchFamily="34" charset="0"/>
              <a:buChar char="•"/>
            </a:pPr>
            <a:r>
              <a:rPr lang="fa-IR" dirty="0"/>
              <a:t>استفاده از </a:t>
            </a:r>
            <a:r>
              <a:rPr lang="fa-IR" b="1" dirty="0"/>
              <a:t>تحلیل احساسات بازار</a:t>
            </a:r>
            <a:r>
              <a:rPr lang="fa-IR" dirty="0"/>
              <a:t> برای درک رفتار سرمایه‌گذاران.</a:t>
            </a:r>
          </a:p>
          <a:p>
            <a:pPr>
              <a:buFont typeface="Arial" panose="020B0604020202020204" pitchFamily="34" charset="0"/>
              <a:buChar char="•"/>
            </a:pPr>
            <a:r>
              <a:rPr lang="fa-IR" b="1" dirty="0"/>
              <a:t>معاملات الگوریتمی و خودکار</a:t>
            </a:r>
            <a:endParaRPr lang="fa-IR" dirty="0"/>
          </a:p>
          <a:p>
            <a:pPr marL="742950" lvl="1" indent="-285750">
              <a:buFont typeface="Arial" panose="020B0604020202020204" pitchFamily="34" charset="0"/>
              <a:buChar char="•"/>
            </a:pPr>
            <a:r>
              <a:rPr lang="fa-IR" dirty="0"/>
              <a:t>کاهش تأثیر احساسات انسانی بر تصمیم‌گیری‌های مالی.</a:t>
            </a:r>
          </a:p>
          <a:p>
            <a:pPr marL="742950" lvl="1" indent="-285750">
              <a:buFont typeface="Arial" panose="020B0604020202020204" pitchFamily="34" charset="0"/>
              <a:buChar char="•"/>
            </a:pPr>
            <a:r>
              <a:rPr lang="fa-IR" dirty="0"/>
              <a:t>افزایش سرعت و کارایی معاملات در بازارهای جهانی.</a:t>
            </a:r>
          </a:p>
          <a:p>
            <a:pPr>
              <a:buFont typeface="Arial" panose="020B0604020202020204" pitchFamily="34" charset="0"/>
              <a:buChar char="•"/>
            </a:pPr>
            <a:r>
              <a:rPr lang="fa-IR" b="1" dirty="0"/>
              <a:t>توسعه مدل‌های ترکیبی برای پیش‌بینی دقیق‌تر</a:t>
            </a:r>
            <a:endParaRPr lang="fa-IR" dirty="0"/>
          </a:p>
          <a:p>
            <a:pPr>
              <a:buFont typeface="Arial" panose="020B0604020202020204" pitchFamily="34" charset="0"/>
              <a:buChar char="•"/>
            </a:pPr>
            <a:r>
              <a:rPr lang="fa-IR" dirty="0"/>
              <a:t>ترکیب روش‌های سنتی و مدرن برای بهبود تحلیل داده‌های مالی.</a:t>
            </a:r>
          </a:p>
          <a:p>
            <a:pPr>
              <a:buFont typeface="Arial" panose="020B0604020202020204" pitchFamily="34" charset="0"/>
              <a:buChar char="•"/>
            </a:pPr>
            <a:r>
              <a:rPr lang="fa-IR" dirty="0"/>
              <a:t>استفاده از </a:t>
            </a:r>
            <a:r>
              <a:rPr lang="fa-IR" b="1" dirty="0"/>
              <a:t>شبکه‌های عصبی عمیق</a:t>
            </a:r>
            <a:r>
              <a:rPr lang="fa-IR" dirty="0"/>
              <a:t> برای کشف الگوهای پنهان در بازار.</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270628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38C117E5-50E8-A68E-9318-7855E0385362}"/>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FCE250C0-2336-4D40-3C4D-17FADF155E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1319DACB-8700-5420-BE69-69EC3490488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fa-IR" b="1" dirty="0"/>
              <a:t>  سرمایه‌گذاری در هوش مصنوعی و فناوری‌های نوین</a:t>
            </a:r>
            <a:r>
              <a:rPr lang="fa-IR" dirty="0"/>
              <a:t> </a:t>
            </a:r>
          </a:p>
          <a:p>
            <a:pPr marL="742950" lvl="1" indent="-285750">
              <a:buFont typeface="Arial" panose="020B0604020202020204" pitchFamily="34" charset="0"/>
              <a:buChar char="•"/>
            </a:pPr>
            <a:r>
              <a:rPr lang="fa-IR" dirty="0"/>
              <a:t>رشد سریع شرکت‌های فعال در حوزه </a:t>
            </a:r>
            <a:r>
              <a:rPr lang="fa-IR" b="1" dirty="0"/>
              <a:t>هوش مصنوعی و یادگیری ماشین</a:t>
            </a:r>
            <a:r>
              <a:rPr lang="fa-IR" dirty="0"/>
              <a:t>.</a:t>
            </a:r>
          </a:p>
          <a:p>
            <a:pPr marL="742950" lvl="1" indent="-285750">
              <a:buFont typeface="Arial" panose="020B0604020202020204" pitchFamily="34" charset="0"/>
              <a:buChar char="•"/>
            </a:pPr>
            <a:r>
              <a:rPr lang="fa-IR" dirty="0"/>
              <a:t>افزایش ارزش سهام شرکت‌های فناوری‌محور در بازارهای جهانی.</a:t>
            </a:r>
          </a:p>
          <a:p>
            <a:pPr>
              <a:buFont typeface="Arial" panose="020B0604020202020204" pitchFamily="34" charset="0"/>
              <a:buChar char="•"/>
            </a:pPr>
            <a:r>
              <a:rPr lang="fa-IR" b="1" dirty="0"/>
              <a:t>سرمایه‌گذاری در بلاک‌چین و ارزهای دیجیتال</a:t>
            </a:r>
            <a:endParaRPr lang="fa-IR" dirty="0"/>
          </a:p>
          <a:p>
            <a:pPr marL="742950" lvl="1" indent="-285750">
              <a:buFont typeface="Arial" panose="020B0604020202020204" pitchFamily="34" charset="0"/>
              <a:buChar char="•"/>
            </a:pPr>
            <a:r>
              <a:rPr lang="fa-IR" dirty="0"/>
              <a:t>ظهور </a:t>
            </a:r>
            <a:r>
              <a:rPr lang="fa-IR" b="1" dirty="0"/>
              <a:t>دارایی‌های توکنیزه‌شده</a:t>
            </a:r>
            <a:r>
              <a:rPr lang="fa-IR" dirty="0"/>
              <a:t> و فرصت‌های جدید در بازارهای مالی.</a:t>
            </a:r>
          </a:p>
          <a:p>
            <a:pPr marL="742950" lvl="1" indent="-285750">
              <a:buFont typeface="Arial" panose="020B0604020202020204" pitchFamily="34" charset="0"/>
              <a:buChar char="•"/>
            </a:pPr>
            <a:r>
              <a:rPr lang="fa-IR" dirty="0"/>
              <a:t>افزایش پذیرش ارزهای دیجیتال در معاملات بین‌المللی.</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fa-IR" b="1" dirty="0"/>
              <a:t>بهبود مدیریت ریسک سرمایه‌گذاری به مجموعه‌ای از استراتژی‌ها و ابزارهایی اشاره دارد که هدف آن کاهش احتمال ضرر مالی و افزایش سودآوری در سرمایه‌گذاری است.</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endParaRPr lang="fa-IR" b="1" dirty="0"/>
          </a:p>
          <a:p>
            <a:pPr>
              <a:buFont typeface="Arial" panose="020B0604020202020204" pitchFamily="34" charset="0"/>
              <a:buChar char="•"/>
            </a:pPr>
            <a:r>
              <a:rPr lang="fa-IR" b="1" dirty="0"/>
              <a:t>سرمایه‌گذاری در بازارهای نوظهور</a:t>
            </a:r>
            <a:endParaRPr lang="fa-IR" dirty="0"/>
          </a:p>
          <a:p>
            <a:pPr>
              <a:buFont typeface="Arial" panose="020B0604020202020204" pitchFamily="34" charset="0"/>
              <a:buChar char="•"/>
            </a:pPr>
            <a:r>
              <a:rPr lang="fa-IR" dirty="0"/>
              <a:t>فرصت‌های جدید در </a:t>
            </a:r>
            <a:r>
              <a:rPr lang="fa-IR" b="1" dirty="0"/>
              <a:t>بازارهای آسیایی و آمریکای لاتین</a:t>
            </a:r>
            <a:r>
              <a:rPr lang="fa-IR" dirty="0"/>
              <a:t>.</a:t>
            </a:r>
          </a:p>
          <a:p>
            <a:pPr>
              <a:buFont typeface="Arial" panose="020B0604020202020204" pitchFamily="34" charset="0"/>
              <a:buChar char="•"/>
            </a:pPr>
            <a:r>
              <a:rPr lang="fa-IR" dirty="0"/>
              <a:t>رشد اقتصادی سریع در کشورهای در حال توسعه و تأثیر آن بر بازار سهام.</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52998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12a5f6adf80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12a5f6adf80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a-IR" dirty="0"/>
              <a:t>در ابتدا ما به مقدمه ای بر بازار اشاره میکنیم و به دلیل کمبود وقت از بیان روش های سنتی معذوریم اما چالش های روش های سنتی را بیان میکنیم و اینکه چرا اصن روش های سنتی جایگزین شد ؟</a:t>
            </a:r>
          </a:p>
          <a:p>
            <a:pPr marL="0" lvl="0" indent="0" algn="r" rtl="0">
              <a:spcBef>
                <a:spcPts val="0"/>
              </a:spcBef>
              <a:spcAft>
                <a:spcPts val="0"/>
              </a:spcAft>
              <a:buNone/>
            </a:pPr>
            <a:endParaRPr lang="fa-IR" dirty="0"/>
          </a:p>
          <a:p>
            <a:pPr marL="0" lvl="0" indent="0" algn="r" rtl="0">
              <a:spcBef>
                <a:spcPts val="0"/>
              </a:spcBef>
              <a:spcAft>
                <a:spcPts val="0"/>
              </a:spcAft>
              <a:buNone/>
            </a:pPr>
            <a:r>
              <a:rPr lang="fa-IR" dirty="0"/>
              <a:t>بازارهای مالی مثل بازارهای مجازی هستند که در آنها داراییهایی مثل سهام، ارز، طلا و ارز دیجیتال خرید و فروش میشوند. و این بازار به افراد و شرکت ها کمک میکنند که شرکت ها برای پیشرفت سرمایه جذب کنند و مردم عادی سود کسب کنند.   </a:t>
            </a:r>
          </a:p>
          <a:p>
            <a:pPr marL="0" lvl="0" indent="0" algn="r" rtl="0">
              <a:spcBef>
                <a:spcPts val="0"/>
              </a:spcBef>
              <a:spcAft>
                <a:spcPts val="0"/>
              </a:spcAft>
              <a:buNone/>
            </a:pPr>
            <a:endParaRPr lang="fa-IR" dirty="0"/>
          </a:p>
          <a:p>
            <a:pPr marL="0" lvl="0" indent="0" algn="r" rtl="0">
              <a:spcBef>
                <a:spcPts val="0"/>
              </a:spcBef>
              <a:spcAft>
                <a:spcPts val="0"/>
              </a:spcAft>
              <a:buNone/>
            </a:pPr>
            <a:endParaRPr lang="fa-IR" dirty="0"/>
          </a:p>
          <a:p>
            <a:pPr marL="0" lvl="0" indent="0" algn="r" rtl="0">
              <a:spcBef>
                <a:spcPts val="0"/>
              </a:spcBef>
              <a:spcAft>
                <a:spcPts val="0"/>
              </a:spcAft>
              <a:buNone/>
            </a:pPr>
            <a:r>
              <a:rPr lang="fa-IR" dirty="0"/>
              <a:t>نقش در اقتصاد :</a:t>
            </a:r>
          </a:p>
          <a:p>
            <a:pPr marL="0" lvl="0" indent="0" algn="r" rtl="0">
              <a:spcBef>
                <a:spcPts val="0"/>
              </a:spcBef>
              <a:spcAft>
                <a:spcPts val="0"/>
              </a:spcAft>
              <a:buNone/>
            </a:pPr>
            <a:r>
              <a:rPr lang="fa-IR" dirty="0"/>
              <a:t> بازار های مالی ستون فقرات یک اقتصاد هستند و باعث رشد یک کشور میشوند برای مثال زمانی که یک سهام در بازار مالی میخرید به جای آنکه پول شما به بانک برود مستقیم در کارخانه تولیدی سرمایه گذاری  میشود  </a:t>
            </a:r>
          </a:p>
          <a:p>
            <a:pPr marL="0" lvl="0" indent="0" algn="r" rtl="0">
              <a:spcBef>
                <a:spcPts val="0"/>
              </a:spcBef>
              <a:spcAft>
                <a:spcPts val="0"/>
              </a:spcAft>
              <a:buNone/>
            </a:pPr>
            <a:r>
              <a:rPr lang="fa-IR" dirty="0"/>
              <a:t>مردم سهام می‌خرند کارخانه پول می‌گیرد</a:t>
            </a:r>
          </a:p>
          <a:p>
            <a:pPr marL="0" lvl="0" indent="0" algn="r" rtl="0">
              <a:spcBef>
                <a:spcPts val="0"/>
              </a:spcBef>
              <a:spcAft>
                <a:spcPts val="0"/>
              </a:spcAft>
              <a:buNone/>
            </a:pPr>
            <a:r>
              <a:rPr lang="fa-IR" dirty="0"/>
              <a:t>با این پول دستگاه جدید می‌خرد</a:t>
            </a:r>
          </a:p>
          <a:p>
            <a:pPr marL="0" lvl="0" indent="0" algn="r" rtl="0">
              <a:spcBef>
                <a:spcPts val="0"/>
              </a:spcBef>
              <a:spcAft>
                <a:spcPts val="0"/>
              </a:spcAft>
              <a:buNone/>
            </a:pPr>
            <a:r>
              <a:rPr lang="fa-IR" dirty="0"/>
              <a:t>تولید افزایش می‌یابد</a:t>
            </a:r>
          </a:p>
          <a:p>
            <a:pPr marL="0" lvl="0" indent="0" algn="r" rtl="0">
              <a:spcBef>
                <a:spcPts val="0"/>
              </a:spcBef>
              <a:spcAft>
                <a:spcPts val="0"/>
              </a:spcAft>
              <a:buNone/>
            </a:pPr>
            <a:r>
              <a:rPr lang="fa-IR" dirty="0"/>
              <a:t>اشتغالزایی می‌شود</a:t>
            </a:r>
          </a:p>
          <a:p>
            <a:pPr marL="0" lvl="0" indent="0" algn="r" rtl="0">
              <a:spcBef>
                <a:spcPts val="0"/>
              </a:spcBef>
              <a:spcAft>
                <a:spcPts val="0"/>
              </a:spcAft>
              <a:buNone/>
            </a:pPr>
            <a:r>
              <a:rPr lang="fa-IR" dirty="0"/>
              <a:t>کارگران دستمزد می‌گیرند و خرج می‌کنند</a:t>
            </a:r>
          </a:p>
          <a:p>
            <a:pPr marL="0" lvl="0" indent="0" algn="r" rtl="0">
              <a:spcBef>
                <a:spcPts val="0"/>
              </a:spcBef>
              <a:spcAft>
                <a:spcPts val="0"/>
              </a:spcAft>
              <a:buNone/>
            </a:pPr>
            <a:r>
              <a:rPr lang="fa-IR" dirty="0"/>
              <a:t>کل اقتصاد رشد می‌کن</a:t>
            </a:r>
          </a:p>
          <a:p>
            <a:pPr marL="0" lvl="0" indent="0" algn="r" rtl="0">
              <a:spcBef>
                <a:spcPts val="0"/>
              </a:spcBef>
              <a:spcAft>
                <a:spcPts val="0"/>
              </a:spcAft>
              <a:buNone/>
            </a:pPr>
            <a:endParaRPr lang="fa-IR" dirty="0"/>
          </a:p>
          <a:p>
            <a:pPr marL="0" lvl="0" indent="0" algn="r" rtl="0">
              <a:spcBef>
                <a:spcPts val="0"/>
              </a:spcBef>
              <a:spcAft>
                <a:spcPts val="0"/>
              </a:spcAft>
              <a:buNone/>
            </a:pPr>
            <a:endParaRPr lang="fa-IR" dirty="0"/>
          </a:p>
          <a:p>
            <a:pPr marL="0" lvl="0" indent="0" algn="r" rtl="0">
              <a:spcBef>
                <a:spcPts val="0"/>
              </a:spcBef>
              <a:spcAft>
                <a:spcPts val="0"/>
              </a:spcAft>
              <a:buNone/>
            </a:pPr>
            <a:endParaRPr lang="fa-IR" dirty="0"/>
          </a:p>
          <a:p>
            <a:pPr marL="0" lvl="0" indent="0" algn="r" rtl="0">
              <a:spcBef>
                <a:spcPts val="0"/>
              </a:spcBef>
              <a:spcAft>
                <a:spcPts val="0"/>
              </a:spcAft>
              <a:buNone/>
            </a:pPr>
            <a:r>
              <a:rPr lang="fa-IR" dirty="0"/>
              <a:t>اهمیت پیش بینی: پیش بینی بازار های مالی از آن جهت مهمه که میتونه در سطح کلان در سطوح سیاسی یک کشور تاثیر بذاره به دلیل اینکه بازار های مالی مانند یک آینه از اقتصاد آن کشور عمل میکنند .</a:t>
            </a:r>
          </a:p>
          <a:p>
            <a:pPr marL="0" lvl="0" indent="0" algn="r" rtl="0">
              <a:spcBef>
                <a:spcPts val="0"/>
              </a:spcBef>
              <a:spcAft>
                <a:spcPts val="0"/>
              </a:spcAft>
              <a:buNone/>
            </a:pPr>
            <a:r>
              <a:rPr lang="fa-IR" dirty="0"/>
              <a:t> در بازار هایی مثل فارکس اگر سرمایه گذاران خارجی  ار بازار یک کشور خارج شوند ارزش پول اون کشور کاهش پیدا میکنه</a:t>
            </a:r>
          </a:p>
          <a:p>
            <a:pPr marL="0" lvl="0" indent="0" algn="r" rtl="0">
              <a:spcBef>
                <a:spcPts val="0"/>
              </a:spcBef>
              <a:spcAft>
                <a:spcPts val="0"/>
              </a:spcAft>
              <a:buNone/>
            </a:pPr>
            <a:r>
              <a:rPr lang="fa-IR" dirty="0"/>
              <a:t>سقوط بازار مالی یک کشور باعث میشه که رفاه و امنیت اجتماعی یک کشور زیاد بشه و همچنین بیکاری افزایش پیدا کنه</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28c0204154_0_1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a-IR" dirty="0"/>
              <a:t>فشار های عصبی  : یکی از مشکلات که تریدر های سنتی از مبتدی تا حرفه ای اینه که فشار عصبی بهشون وارد میشه و نمیتونن درست تصمیم گیری یا تحلیل کنن و باعث  اشتباه در معامله میشه و چیزی که هست استرس هیچوقت ازبین نمیره فقط میشه کنترلش کرد.</a:t>
            </a:r>
          </a:p>
          <a:p>
            <a:pPr marL="0" lvl="0" indent="0" algn="r" rtl="0">
              <a:spcBef>
                <a:spcPts val="0"/>
              </a:spcBef>
              <a:spcAft>
                <a:spcPts val="0"/>
              </a:spcAft>
              <a:buNone/>
            </a:pPr>
            <a:endParaRPr lang="fa-IR" dirty="0"/>
          </a:p>
          <a:p>
            <a:pPr marL="0" lvl="0" indent="0" algn="r" rtl="0">
              <a:spcBef>
                <a:spcPts val="0"/>
              </a:spcBef>
              <a:spcAft>
                <a:spcPts val="0"/>
              </a:spcAft>
              <a:buNone/>
            </a:pPr>
            <a:endParaRPr lang="fa-IR" dirty="0"/>
          </a:p>
          <a:p>
            <a:pPr marL="0" lvl="0" indent="0" algn="r" rtl="0">
              <a:spcBef>
                <a:spcPts val="0"/>
              </a:spcBef>
              <a:spcAft>
                <a:spcPts val="0"/>
              </a:spcAft>
              <a:buNone/>
            </a:pPr>
            <a:r>
              <a:rPr lang="fa-IR" dirty="0"/>
              <a:t>کمبود دانش و آموزش: وقتی بدون دانش کافی وارد دنیا ترید میشی مثل اینه که با چشم بسته داری رانندگی میکنی بعضی از موارد علم ناکافی : </a:t>
            </a:r>
          </a:p>
          <a:p>
            <a:pPr marL="0" lvl="0" indent="0" algn="r" rtl="0">
              <a:spcBef>
                <a:spcPts val="0"/>
              </a:spcBef>
              <a:spcAft>
                <a:spcPts val="0"/>
              </a:spcAft>
              <a:buNone/>
            </a:pPr>
            <a:r>
              <a:rPr lang="fa-IR" dirty="0"/>
              <a:t>نداشتن استراتژی مشخص </a:t>
            </a:r>
          </a:p>
          <a:p>
            <a:pPr marL="0" lvl="0" indent="0" algn="r" rtl="0">
              <a:spcBef>
                <a:spcPts val="0"/>
              </a:spcBef>
              <a:spcAft>
                <a:spcPts val="0"/>
              </a:spcAft>
              <a:buNone/>
            </a:pPr>
            <a:r>
              <a:rPr lang="fa-IR" dirty="0"/>
              <a:t> عدم درک تحلیل  مدیریت نکردن ریسک (از دست دادن سرمایه با یک معامله) </a:t>
            </a:r>
          </a:p>
          <a:p>
            <a:pPr marL="0" lvl="0" indent="0" algn="r" rtl="0">
              <a:spcBef>
                <a:spcPts val="0"/>
              </a:spcBef>
              <a:spcAft>
                <a:spcPts val="0"/>
              </a:spcAft>
              <a:buNone/>
            </a:pPr>
            <a:endParaRPr lang="fa-IR" dirty="0"/>
          </a:p>
          <a:p>
            <a:pPr marL="0" lvl="0" indent="0" algn="r" rtl="0">
              <a:spcBef>
                <a:spcPts val="0"/>
              </a:spcBef>
              <a:spcAft>
                <a:spcPts val="0"/>
              </a:spcAft>
              <a:buNone/>
            </a:pPr>
            <a:r>
              <a:rPr lang="fa-IR" dirty="0"/>
              <a:t>مدیریت ریسک کافی : موردی که در کوتاه مدت یه تریدر رو زمین میزنه دانش ناکافی  یا فشار عصبی یا نظارت مداپم بازار نیست بلکه مدیریت ریسک هستش که باعث صفر شدن معاملگر در بازار میشه در حدود ۸۰ درصد از معامله گران تازه کار در سال اول خود بخاطر رعایت نکردن مدیریت ریسک از بازار خارج میشوند </a:t>
            </a:r>
          </a:p>
          <a:p>
            <a:pPr marL="0" lvl="0" indent="0" algn="r" rtl="0">
              <a:spcBef>
                <a:spcPts val="0"/>
              </a:spcBef>
              <a:spcAft>
                <a:spcPts val="0"/>
              </a:spcAft>
              <a:buNone/>
            </a:pPr>
            <a:endParaRPr lang="fa-IR" dirty="0"/>
          </a:p>
          <a:p>
            <a:pPr marL="0" lvl="0" indent="0" algn="r" rtl="0">
              <a:spcBef>
                <a:spcPts val="0"/>
              </a:spcBef>
              <a:spcAft>
                <a:spcPts val="0"/>
              </a:spcAft>
              <a:buNone/>
            </a:pPr>
            <a:endParaRPr lang="fa-IR" dirty="0"/>
          </a:p>
          <a:p>
            <a:pPr marL="0" lvl="0" indent="0" algn="r" rtl="0">
              <a:spcBef>
                <a:spcPts val="0"/>
              </a:spcBef>
              <a:spcAft>
                <a:spcPts val="0"/>
              </a:spcAft>
              <a:buNone/>
            </a:pPr>
            <a:r>
              <a:rPr lang="fa-IR" dirty="0"/>
              <a:t>نظارت مداوم بازار :</a:t>
            </a:r>
          </a:p>
          <a:p>
            <a:pPr marL="0" lvl="0" indent="0" algn="r" rtl="0">
              <a:spcBef>
                <a:spcPts val="0"/>
              </a:spcBef>
              <a:spcAft>
                <a:spcPts val="0"/>
              </a:spcAft>
              <a:buNone/>
            </a:pPr>
            <a:r>
              <a:rPr lang="fa-IR" dirty="0"/>
              <a:t> منظور این نیست که ۲۴ پشت سیستم باشید برای ترید بلکه منظور هوشیار بودنه که سود های عظیم و مشخص رو از دست ندهید</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B8E5D127-D42A-E366-0970-3FE7B04A8F0A}"/>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114EBCD9-BE69-AABC-1265-9F6B6057C43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B3C3E890-A785-685B-F95B-82786D757E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dirty="0"/>
              <a:t>روش های مدرن معاملگری بر پایه هوش مصنوعی است که مزیت های بسیار زیادی نسبت معاملگری سنتی دارند </a:t>
            </a:r>
          </a:p>
          <a:p>
            <a:pPr marL="0" lvl="0" indent="0" algn="r" rtl="1">
              <a:spcBef>
                <a:spcPts val="0"/>
              </a:spcBef>
              <a:spcAft>
                <a:spcPts val="0"/>
              </a:spcAft>
              <a:buNone/>
            </a:pPr>
            <a:endParaRPr lang="fa-IR" dirty="0"/>
          </a:p>
          <a:p>
            <a:pPr marL="0" lvl="0" indent="0" algn="r" rtl="1">
              <a:spcBef>
                <a:spcPts val="0"/>
              </a:spcBef>
              <a:spcAft>
                <a:spcPts val="0"/>
              </a:spcAft>
              <a:buNone/>
            </a:pPr>
            <a:r>
              <a:rPr lang="fa-IR" dirty="0"/>
              <a:t>مزیت هاشون چیه : هوش مصنوعی ها به الگوریتم ها در نانو ثانیه واکنش نشان میدهد  اما برای انسال نیاز به چند دقیقه تا چند ساعت نیاز به تحلیل داره </a:t>
            </a:r>
          </a:p>
          <a:p>
            <a:pPr marL="0" lvl="0" indent="0" algn="r" rtl="1">
              <a:spcBef>
                <a:spcPts val="0"/>
              </a:spcBef>
              <a:spcAft>
                <a:spcPts val="0"/>
              </a:spcAft>
              <a:buNone/>
            </a:pPr>
            <a:endParaRPr lang="fa-IR" dirty="0"/>
          </a:p>
          <a:p>
            <a:pPr marL="0" lvl="0" indent="0" algn="r" rtl="1">
              <a:spcBef>
                <a:spcPts val="0"/>
              </a:spcBef>
              <a:spcAft>
                <a:spcPts val="0"/>
              </a:spcAft>
              <a:buNone/>
            </a:pPr>
            <a:r>
              <a:rPr lang="fa-IR" dirty="0"/>
              <a:t>هوش مصنوعی میتونه همزمان از صد ها اندیکاتور (ابزار) استفاده میکنند  اما انسان میتونه تا ده اندیکاتور رو زیر نظر بگیره</a:t>
            </a:r>
          </a:p>
          <a:p>
            <a:pPr marL="0" lvl="0" indent="0" algn="r" rtl="1">
              <a:spcBef>
                <a:spcPts val="0"/>
              </a:spcBef>
              <a:spcAft>
                <a:spcPts val="0"/>
              </a:spcAft>
              <a:buNone/>
            </a:pPr>
            <a:endParaRPr lang="fa-IR" dirty="0"/>
          </a:p>
          <a:p>
            <a:pPr marL="0" lvl="0" indent="0" algn="r" rtl="1">
              <a:spcBef>
                <a:spcPts val="0"/>
              </a:spcBef>
              <a:spcAft>
                <a:spcPts val="0"/>
              </a:spcAft>
              <a:buNone/>
            </a:pPr>
            <a:r>
              <a:rPr lang="fa-IR" dirty="0"/>
              <a:t> هوش مصنوعی هیچ فشار عصبی یا استرسی ندارد در صورتی که انسان ها در حدود ۸۰٪ معامله با فشار عصبی باز و بسته میشود </a:t>
            </a:r>
          </a:p>
          <a:p>
            <a:pPr marL="0" lvl="0" indent="0" algn="r" rtl="1">
              <a:spcBef>
                <a:spcPts val="0"/>
              </a:spcBef>
              <a:spcAft>
                <a:spcPts val="0"/>
              </a:spcAft>
              <a:buNone/>
            </a:pPr>
            <a:endParaRPr lang="fa-IR" dirty="0"/>
          </a:p>
          <a:p>
            <a:pPr marL="0" lvl="0" indent="0" algn="r" rtl="1">
              <a:spcBef>
                <a:spcPts val="0"/>
              </a:spcBef>
              <a:spcAft>
                <a:spcPts val="0"/>
              </a:spcAft>
              <a:buNone/>
            </a:pPr>
            <a:r>
              <a:rPr lang="fa-IR" dirty="0"/>
              <a:t>هوش مصنوعی هر روز خودش رو اپدیت میکنه اما انسان ممکن است تا سالیان یک روش را ثابت انجام دهند</a:t>
            </a:r>
          </a:p>
          <a:p>
            <a:pPr marL="0" lvl="0" indent="0" algn="r" rtl="1">
              <a:spcBef>
                <a:spcPts val="0"/>
              </a:spcBef>
              <a:spcAft>
                <a:spcPts val="0"/>
              </a:spcAft>
              <a:buNone/>
            </a:pPr>
            <a:endParaRPr lang="fa-IR" dirty="0"/>
          </a:p>
          <a:p>
            <a:pPr marL="0" lvl="0" indent="0" algn="r" rtl="1">
              <a:spcBef>
                <a:spcPts val="0"/>
              </a:spcBef>
              <a:spcAft>
                <a:spcPts val="0"/>
              </a:spcAft>
              <a:buNone/>
            </a:pPr>
            <a:r>
              <a:rPr lang="fa-IR" dirty="0"/>
              <a:t>معاملگران امروزی از هر دو روش سنتی و مردن استفاده میکنند</a:t>
            </a:r>
            <a:endParaRPr dirty="0"/>
          </a:p>
        </p:txBody>
      </p:sp>
    </p:spTree>
    <p:extLst>
      <p:ext uri="{BB962C8B-B14F-4D97-AF65-F5344CB8AC3E}">
        <p14:creationId xmlns:p14="http://schemas.microsoft.com/office/powerpoint/2010/main" val="8572262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B01EFA44-1D2E-B6BE-A633-F5D2B146106B}"/>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6415397B-5DD4-EA73-CF10-BDC0DBBFE0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20772898-54E5-3AC5-6F70-502C577474B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dirty="0"/>
              <a:t>هوش مصنوعی ال اس تی ام : از نوع درختی بازگشتی است  و نحوه کارش این صورت است که داده های ۵ سال گذشته رو بررسی میکنه  و الگو ها را شناسایی میکنند کوتاه مدت مناسب است و برای سرمایه گذاری بلند مدت جوابگو نیست </a:t>
            </a:r>
          </a:p>
          <a:p>
            <a:pPr marL="0" lvl="0" indent="0" algn="r" rtl="1">
              <a:spcBef>
                <a:spcPts val="0"/>
              </a:spcBef>
              <a:spcAft>
                <a:spcPts val="0"/>
              </a:spcAft>
              <a:buNone/>
            </a:pPr>
            <a:endParaRPr lang="fa-IR" dirty="0"/>
          </a:p>
          <a:p>
            <a:pPr marL="0" lvl="0" indent="0" algn="r" rtl="1">
              <a:spcBef>
                <a:spcPts val="0"/>
              </a:spcBef>
              <a:spcAft>
                <a:spcPts val="0"/>
              </a:spcAft>
              <a:buNone/>
            </a:pPr>
            <a:r>
              <a:rPr lang="en-GB" dirty="0"/>
              <a:t>Ann :</a:t>
            </a:r>
            <a:r>
              <a:rPr lang="fa-IR" dirty="0"/>
              <a:t>در بازار مالی الگو های مالی پنهانی وجود دارند که از دید انسان پنهان هستند که این هوش مصنوعی اونارو کشف میکنه </a:t>
            </a:r>
          </a:p>
          <a:p>
            <a:pPr marL="0" lvl="0" indent="0" algn="r" rtl="1">
              <a:spcBef>
                <a:spcPts val="0"/>
              </a:spcBef>
              <a:spcAft>
                <a:spcPts val="0"/>
              </a:spcAft>
              <a:buNone/>
            </a:pPr>
            <a:endParaRPr lang="fa-IR" dirty="0"/>
          </a:p>
          <a:p>
            <a:pPr marL="0" lvl="0" indent="0" algn="r" rtl="1">
              <a:spcBef>
                <a:spcPts val="0"/>
              </a:spcBef>
              <a:spcAft>
                <a:spcPts val="0"/>
              </a:spcAft>
              <a:buNone/>
            </a:pPr>
            <a:endParaRPr lang="fa-IR" dirty="0"/>
          </a:p>
          <a:p>
            <a:pPr marL="0" lvl="0" indent="0" algn="r" rtl="1">
              <a:spcBef>
                <a:spcPts val="0"/>
              </a:spcBef>
              <a:spcAft>
                <a:spcPts val="0"/>
              </a:spcAft>
              <a:buNone/>
            </a:pPr>
            <a:r>
              <a:rPr lang="en-GB" dirty="0" err="1"/>
              <a:t>Rnn</a:t>
            </a:r>
            <a:r>
              <a:rPr lang="en-GB" dirty="0"/>
              <a:t>: </a:t>
            </a:r>
            <a:r>
              <a:rPr lang="fa-IR" dirty="0"/>
              <a:t>الگو های زمانی گذشته بازار رو بررسی میکنه و الگو های تکرار شده بازیابی میکنه </a:t>
            </a:r>
          </a:p>
          <a:p>
            <a:pPr marL="0" lvl="0" indent="0" algn="r" rtl="1">
              <a:spcBef>
                <a:spcPts val="0"/>
              </a:spcBef>
              <a:spcAft>
                <a:spcPts val="0"/>
              </a:spcAft>
              <a:buNone/>
            </a:pPr>
            <a:endParaRPr lang="fa-IR" dirty="0"/>
          </a:p>
          <a:p>
            <a:pPr marL="0" lvl="0" indent="0" algn="r" rtl="1">
              <a:spcBef>
                <a:spcPts val="0"/>
              </a:spcBef>
              <a:spcAft>
                <a:spcPts val="0"/>
              </a:spcAft>
              <a:buNone/>
            </a:pPr>
            <a:r>
              <a:rPr lang="en-GB" dirty="0" err="1"/>
              <a:t>Xgboost</a:t>
            </a:r>
            <a:r>
              <a:rPr lang="en-GB" dirty="0"/>
              <a:t>:</a:t>
            </a:r>
            <a:r>
              <a:rPr lang="fa-IR" dirty="0"/>
              <a:t>این هوش مصنوعی میاد چند داده ضعیف رو با هم ترکیب میکنه و یک داده قوی ایجاد میکنه و این هوش مصنوعی از قوی ترین هاست</a:t>
            </a:r>
            <a:endParaRPr dirty="0"/>
          </a:p>
        </p:txBody>
      </p:sp>
    </p:spTree>
    <p:extLst>
      <p:ext uri="{BB962C8B-B14F-4D97-AF65-F5344CB8AC3E}">
        <p14:creationId xmlns:p14="http://schemas.microsoft.com/office/powerpoint/2010/main" val="6220215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C28FA893-8EAF-5D6A-7605-F5FE7C707A04}"/>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1F9C2A13-5006-1EC6-075A-38D37771CA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59905A71-65DC-6796-644D-84C160660A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dirty="0"/>
              <a:t>هوش مصنوعی ال اس تی ام : از نوع درختی بازگشتی است  و نحوه کارش این صورت است که داده های ۵ سال گذشته رو بررسی میکنه  و الگو ها را شناسایی میکنند کوتاه مدت مناسب است و برای سرمایه گذاری بلند مدت جوابگو نیست </a:t>
            </a:r>
          </a:p>
          <a:p>
            <a:pPr marL="0" lvl="0" indent="0" algn="r" rtl="1">
              <a:spcBef>
                <a:spcPts val="0"/>
              </a:spcBef>
              <a:spcAft>
                <a:spcPts val="0"/>
              </a:spcAft>
              <a:buNone/>
            </a:pPr>
            <a:endParaRPr lang="fa-IR" dirty="0"/>
          </a:p>
          <a:p>
            <a:pPr marL="0" lvl="0" indent="0" algn="r" rtl="1">
              <a:spcBef>
                <a:spcPts val="0"/>
              </a:spcBef>
              <a:spcAft>
                <a:spcPts val="0"/>
              </a:spcAft>
              <a:buNone/>
            </a:pPr>
            <a:r>
              <a:rPr lang="en-GB" dirty="0"/>
              <a:t>Ann :</a:t>
            </a:r>
            <a:r>
              <a:rPr lang="fa-IR" dirty="0"/>
              <a:t>در بازار مالی الگو های مالی پنهانی وجود دارند که از دید انسان پنهان هستند که این هوش مصنوعی اونارو کشف میکنه </a:t>
            </a:r>
          </a:p>
          <a:p>
            <a:pPr marL="0" lvl="0" indent="0" algn="r" rtl="1">
              <a:spcBef>
                <a:spcPts val="0"/>
              </a:spcBef>
              <a:spcAft>
                <a:spcPts val="0"/>
              </a:spcAft>
              <a:buNone/>
            </a:pPr>
            <a:endParaRPr lang="fa-IR" dirty="0"/>
          </a:p>
          <a:p>
            <a:pPr marL="0" lvl="0" indent="0" algn="r" rtl="1">
              <a:spcBef>
                <a:spcPts val="0"/>
              </a:spcBef>
              <a:spcAft>
                <a:spcPts val="0"/>
              </a:spcAft>
              <a:buNone/>
            </a:pPr>
            <a:endParaRPr lang="fa-IR" dirty="0"/>
          </a:p>
          <a:p>
            <a:pPr marL="0" lvl="0" indent="0" algn="r" rtl="1">
              <a:spcBef>
                <a:spcPts val="0"/>
              </a:spcBef>
              <a:spcAft>
                <a:spcPts val="0"/>
              </a:spcAft>
              <a:buNone/>
            </a:pPr>
            <a:r>
              <a:rPr lang="en-GB" dirty="0" err="1"/>
              <a:t>Rnn</a:t>
            </a:r>
            <a:r>
              <a:rPr lang="en-GB" dirty="0"/>
              <a:t>: </a:t>
            </a:r>
            <a:r>
              <a:rPr lang="fa-IR" dirty="0"/>
              <a:t>الگو های زمانی گذشته بازار رو بررسی میکنه و الگو های تکرار شده بازیابی میکنه </a:t>
            </a:r>
          </a:p>
          <a:p>
            <a:pPr marL="0" lvl="0" indent="0" algn="r" rtl="1">
              <a:spcBef>
                <a:spcPts val="0"/>
              </a:spcBef>
              <a:spcAft>
                <a:spcPts val="0"/>
              </a:spcAft>
              <a:buNone/>
            </a:pPr>
            <a:endParaRPr lang="fa-IR" dirty="0"/>
          </a:p>
          <a:p>
            <a:pPr marL="0" lvl="0" indent="0" algn="r" rtl="1">
              <a:spcBef>
                <a:spcPts val="0"/>
              </a:spcBef>
              <a:spcAft>
                <a:spcPts val="0"/>
              </a:spcAft>
              <a:buNone/>
            </a:pPr>
            <a:r>
              <a:rPr lang="en-GB" dirty="0" err="1"/>
              <a:t>Xgboost</a:t>
            </a:r>
            <a:r>
              <a:rPr lang="en-GB" dirty="0"/>
              <a:t>:</a:t>
            </a:r>
            <a:r>
              <a:rPr lang="fa-IR" dirty="0"/>
              <a:t>این هوش مصنوعی میاد چند داده ضعیف رو با هم ترکیب میکنه و یک داده قوی ایجاد میکنه و این هوش مصنوعی از قوی ترین هاست</a:t>
            </a:r>
            <a:endParaRPr dirty="0"/>
          </a:p>
        </p:txBody>
      </p:sp>
    </p:spTree>
    <p:extLst>
      <p:ext uri="{BB962C8B-B14F-4D97-AF65-F5344CB8AC3E}">
        <p14:creationId xmlns:p14="http://schemas.microsoft.com/office/powerpoint/2010/main" val="1354864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3620E314-DEEA-AC8E-11DA-A8F29E5AB5C9}"/>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439EF9C9-B7D6-CD2A-6E84-B949063F1E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9C13ABF1-A848-D432-856C-64F425D37EB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dirty="0"/>
              <a:t>هوش مصنوعی ال اس تی ام : از نوع درختی بازگشتی است  و نحوه کارش این صورت است که داده های ۵ سال گذشته رو بررسی میکنه  و الگو ها را شناسایی میکنند کوتاه مدت مناسب است و برای سرمایه گذاری بلند مدت جوابگو نیست </a:t>
            </a:r>
          </a:p>
          <a:p>
            <a:pPr marL="0" lvl="0" indent="0" algn="r" rtl="1">
              <a:spcBef>
                <a:spcPts val="0"/>
              </a:spcBef>
              <a:spcAft>
                <a:spcPts val="0"/>
              </a:spcAft>
              <a:buNone/>
            </a:pPr>
            <a:endParaRPr lang="fa-IR" dirty="0"/>
          </a:p>
          <a:p>
            <a:pPr marL="0" lvl="0" indent="0" algn="r" rtl="1">
              <a:spcBef>
                <a:spcPts val="0"/>
              </a:spcBef>
              <a:spcAft>
                <a:spcPts val="0"/>
              </a:spcAft>
              <a:buNone/>
            </a:pPr>
            <a:r>
              <a:rPr lang="en-GB" dirty="0"/>
              <a:t>Ann :</a:t>
            </a:r>
            <a:r>
              <a:rPr lang="fa-IR" dirty="0"/>
              <a:t>در بازار مالی الگو های مالی پنهانی وجود دارند که از دید انسان پنهان هستند که این هوش مصنوعی اونارو کشف میکنه </a:t>
            </a:r>
          </a:p>
          <a:p>
            <a:pPr marL="0" lvl="0" indent="0" algn="r" rtl="1">
              <a:spcBef>
                <a:spcPts val="0"/>
              </a:spcBef>
              <a:spcAft>
                <a:spcPts val="0"/>
              </a:spcAft>
              <a:buNone/>
            </a:pPr>
            <a:endParaRPr lang="fa-IR" dirty="0"/>
          </a:p>
          <a:p>
            <a:pPr marL="0" lvl="0" indent="0" algn="r" rtl="1">
              <a:spcBef>
                <a:spcPts val="0"/>
              </a:spcBef>
              <a:spcAft>
                <a:spcPts val="0"/>
              </a:spcAft>
              <a:buNone/>
            </a:pPr>
            <a:endParaRPr lang="fa-IR" dirty="0"/>
          </a:p>
          <a:p>
            <a:pPr marL="0" lvl="0" indent="0" algn="r" rtl="1">
              <a:spcBef>
                <a:spcPts val="0"/>
              </a:spcBef>
              <a:spcAft>
                <a:spcPts val="0"/>
              </a:spcAft>
              <a:buNone/>
            </a:pPr>
            <a:r>
              <a:rPr lang="en-GB" dirty="0" err="1"/>
              <a:t>Rnn</a:t>
            </a:r>
            <a:r>
              <a:rPr lang="en-GB" dirty="0"/>
              <a:t>: </a:t>
            </a:r>
            <a:r>
              <a:rPr lang="fa-IR" dirty="0"/>
              <a:t>الگو های زمانی گذشته بازار رو بررسی میکنه و الگو های تکرار شده بازیابی میکنه </a:t>
            </a:r>
          </a:p>
          <a:p>
            <a:pPr marL="0" lvl="0" indent="0" algn="r" rtl="1">
              <a:spcBef>
                <a:spcPts val="0"/>
              </a:spcBef>
              <a:spcAft>
                <a:spcPts val="0"/>
              </a:spcAft>
              <a:buNone/>
            </a:pPr>
            <a:endParaRPr lang="fa-IR" dirty="0"/>
          </a:p>
          <a:p>
            <a:pPr marL="0" lvl="0" indent="0" algn="r" rtl="1">
              <a:spcBef>
                <a:spcPts val="0"/>
              </a:spcBef>
              <a:spcAft>
                <a:spcPts val="0"/>
              </a:spcAft>
              <a:buNone/>
            </a:pPr>
            <a:r>
              <a:rPr lang="en-GB" dirty="0" err="1"/>
              <a:t>Xgboost</a:t>
            </a:r>
            <a:r>
              <a:rPr lang="en-GB" dirty="0"/>
              <a:t>:</a:t>
            </a:r>
            <a:r>
              <a:rPr lang="fa-IR" dirty="0"/>
              <a:t>این هوش مصنوعی میاد چند داده ضعیف رو با هم ترکیب میکنه و یک داده قوی ایجاد میکنه و این هوش مصنوعی از قوی ترین هاست</a:t>
            </a:r>
            <a:endParaRPr dirty="0"/>
          </a:p>
        </p:txBody>
      </p:sp>
    </p:spTree>
    <p:extLst>
      <p:ext uri="{BB962C8B-B14F-4D97-AF65-F5344CB8AC3E}">
        <p14:creationId xmlns:p14="http://schemas.microsoft.com/office/powerpoint/2010/main" val="2112891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92E7EA94-4FEC-FF2E-C1DE-D15E5D6AADED}"/>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4C2A622C-9FFB-E1A0-9DAB-72CD309783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B91AFBD8-E075-A2E7-0D51-CDA78FACF23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r>
              <a:rPr lang="fa-IR" dirty="0"/>
              <a:t>سوال اول : بله مردم عادی هم میتوانند استفاده کنند و کد های هوش مصنوعی مانند ( ال اس تی ام و بوست) را از گیت هاب دریافت کنند  اما برای دریافت بالاترین کیفیت باید به زبان پایتون آشنایی داشته باشند البته بدون نیاز به پایتون هم میشه ازش استفاده کرد منتها هوش مصنوعی انعطاف کمتری دارد و ممکنه ضرر های سنگین به شحص وارد کند </a:t>
            </a:r>
          </a:p>
          <a:p>
            <a:pPr marL="0" lvl="0" indent="0" algn="r" rtl="1">
              <a:spcBef>
                <a:spcPts val="0"/>
              </a:spcBef>
              <a:spcAft>
                <a:spcPts val="0"/>
              </a:spcAft>
              <a:buNone/>
            </a:pPr>
            <a:endParaRPr lang="fa-IR" dirty="0"/>
          </a:p>
          <a:p>
            <a:pPr marL="0" lvl="0" indent="0" algn="r" rtl="1">
              <a:spcBef>
                <a:spcPts val="0"/>
              </a:spcBef>
              <a:spcAft>
                <a:spcPts val="0"/>
              </a:spcAft>
              <a:buNone/>
            </a:pPr>
            <a:r>
              <a:rPr lang="fa-IR" dirty="0"/>
              <a:t>سوال دوم : به طور کل خیر اما نقش آنها به طور کامل عوض میشه و باید خودشون رو با هوش مصنوعی ترکیب کنند چون هوش مصنوعی مانند ال اس تی ام میتونه همزمان هزاران عامل رو برررسی کنه و همچنین رد نانو ثانیه تصمیم معاملاتی خودش رو میگیره </a:t>
            </a:r>
          </a:p>
          <a:p>
            <a:pPr marL="0" lvl="0" indent="0" algn="r" rtl="1">
              <a:spcBef>
                <a:spcPts val="0"/>
              </a:spcBef>
              <a:spcAft>
                <a:spcPts val="0"/>
              </a:spcAft>
              <a:buNone/>
            </a:pPr>
            <a:r>
              <a:rPr lang="fa-IR" dirty="0"/>
              <a:t>اما هوش مصنوعی در تحلیل جنگ و خبر های سیاسی که بر بازار تاثیر میذارن ضعیف عمل میکنه و تصمیم اشتباه میگیره و به همین دلیل برای سرمایه گذاری های بلند مدت خوب عمل نمیکنه برای مثال واران بافت هنوز با تحلیل های سنتی سود های چند ملیون دلاری میکنه</a:t>
            </a:r>
            <a:endParaRPr dirty="0"/>
          </a:p>
        </p:txBody>
      </p:sp>
    </p:spTree>
    <p:extLst>
      <p:ext uri="{BB962C8B-B14F-4D97-AF65-F5344CB8AC3E}">
        <p14:creationId xmlns:p14="http://schemas.microsoft.com/office/powerpoint/2010/main" val="3344720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A4179D7C-2C8A-2A37-2657-B34080E37056}"/>
            </a:ext>
          </a:extLst>
        </p:cNvPr>
        <p:cNvGrpSpPr/>
        <p:nvPr/>
      </p:nvGrpSpPr>
      <p:grpSpPr>
        <a:xfrm>
          <a:off x="0" y="0"/>
          <a:ext cx="0" cy="0"/>
          <a:chOff x="0" y="0"/>
          <a:chExt cx="0" cy="0"/>
        </a:xfrm>
      </p:grpSpPr>
      <p:sp>
        <p:nvSpPr>
          <p:cNvPr id="773" name="Google Shape;773;g128c0204154_0_1454:notes">
            <a:extLst>
              <a:ext uri="{FF2B5EF4-FFF2-40B4-BE49-F238E27FC236}">
                <a16:creationId xmlns:a16="http://schemas.microsoft.com/office/drawing/2014/main" id="{D3F01945-055F-0F1E-7CB1-B20137EF25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a:extLst>
              <a:ext uri="{FF2B5EF4-FFF2-40B4-BE49-F238E27FC236}">
                <a16:creationId xmlns:a16="http://schemas.microsoft.com/office/drawing/2014/main" id="{102A782F-80F7-D30E-2A2C-6BB55C4E4DC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fa-IR" b="1" dirty="0"/>
              <a:t>اسلاید ۵: چالش‌های امنیتی و قانونی در بازار سهام</a:t>
            </a:r>
          </a:p>
          <a:p>
            <a:pPr>
              <a:buFont typeface="Arial" panose="020B0604020202020204" pitchFamily="34" charset="0"/>
              <a:buChar char="•"/>
            </a:pPr>
            <a:r>
              <a:rPr lang="fa-IR" b="1" dirty="0"/>
              <a:t>وابستگی بیش از حد به الگوریتم‌ها و خطرات آن</a:t>
            </a:r>
            <a:endParaRPr lang="en-US" b="1" dirty="0"/>
          </a:p>
          <a:p>
            <a:pPr>
              <a:buFont typeface="Arial" panose="020B0604020202020204" pitchFamily="34" charset="0"/>
              <a:buChar char="•"/>
            </a:pPr>
            <a:endParaRPr lang="fa-IR" b="1" dirty="0"/>
          </a:p>
          <a:p>
            <a:pPr marL="742950" lvl="1" indent="-285750">
              <a:buFont typeface="Arial" panose="020B0604020202020204" pitchFamily="34" charset="0"/>
              <a:buChar char="•"/>
            </a:pPr>
            <a:r>
              <a:rPr lang="fa-IR" b="1" dirty="0"/>
              <a:t>تصمیم‌گیری‌های خودکار ممکن است بدون کنترل انسانی منجر به نوسانات شدید بازار شود.</a:t>
            </a:r>
          </a:p>
          <a:p>
            <a:pPr marL="742950" lvl="1" indent="-285750">
              <a:buFont typeface="Arial" panose="020B0604020202020204" pitchFamily="34" charset="0"/>
              <a:buChar char="•"/>
            </a:pPr>
            <a:r>
              <a:rPr lang="fa-IR" b="1" dirty="0"/>
              <a:t>برخی الگوریتم‌های معاملاتی در گذشته باعث سقوط ناگهانی بازار شده‌اند.</a:t>
            </a:r>
            <a:endParaRPr lang="en-US" b="1" dirty="0"/>
          </a:p>
          <a:p>
            <a:pPr marL="742950" lvl="1" indent="-285750">
              <a:buFont typeface="Arial" panose="020B0604020202020204" pitchFamily="34" charset="0"/>
              <a:buChar char="•"/>
            </a:pPr>
            <a:endParaRPr lang="en-US" b="1" dirty="0"/>
          </a:p>
          <a:p>
            <a:pPr>
              <a:buNone/>
            </a:pPr>
            <a:endParaRPr lang="fa-IR" dirty="0"/>
          </a:p>
          <a:p>
            <a:r>
              <a:rPr lang="fa-IR" dirty="0"/>
              <a:t>مثال: در سال ۲۰۱۰، سقوط ناگهانی بازار سهام آمریکا (</a:t>
            </a:r>
            <a:r>
              <a:rPr lang="en-GB" dirty="0"/>
              <a:t>Flash Crash) </a:t>
            </a:r>
            <a:r>
              <a:rPr lang="fa-IR" dirty="0"/>
              <a:t>به دلیل معاملات الگوریتمی رخ داد که باعث کاهش شدید شاخص داوجونز شد. </a:t>
            </a:r>
          </a:p>
          <a:p>
            <a:pPr marL="742950" lvl="1" indent="-285750">
              <a:buFont typeface="Arial" panose="020B0604020202020204" pitchFamily="34" charset="0"/>
              <a:buChar char="•"/>
            </a:pPr>
            <a:endParaRPr lang="fa-IR" b="1" dirty="0"/>
          </a:p>
          <a:p>
            <a:pPr>
              <a:buFont typeface="Arial" panose="020B0604020202020204" pitchFamily="34" charset="0"/>
              <a:buChar char="•"/>
            </a:pPr>
            <a:r>
              <a:rPr lang="fa-IR" b="1" dirty="0"/>
              <a:t>تهدیدات سایبری و نیاز به محافظت داده‌های مالی</a:t>
            </a:r>
            <a:endParaRPr lang="en-US" b="1" dirty="0"/>
          </a:p>
          <a:p>
            <a:pPr>
              <a:buFont typeface="Arial" panose="020B0604020202020204" pitchFamily="34" charset="0"/>
              <a:buChar char="•"/>
            </a:pPr>
            <a:endParaRPr lang="fa-IR" b="1" dirty="0"/>
          </a:p>
          <a:p>
            <a:pPr marL="742950" lvl="1" indent="-285750">
              <a:buFont typeface="Arial" panose="020B0604020202020204" pitchFamily="34" charset="0"/>
              <a:buChar char="•"/>
            </a:pPr>
            <a:r>
              <a:rPr lang="fa-IR" b="1" dirty="0"/>
              <a:t>حملات سایبری به الگوریتم‌های معاملاتی و دستکاری داده‌ها می‌تواند باعث ضررهای مالی شود.</a:t>
            </a:r>
          </a:p>
          <a:p>
            <a:pPr marL="742950" lvl="1" indent="-285750">
              <a:buFont typeface="Arial" panose="020B0604020202020204" pitchFamily="34" charset="0"/>
              <a:buChar char="•"/>
            </a:pPr>
            <a:r>
              <a:rPr lang="fa-IR" b="1" dirty="0"/>
              <a:t>افشای اطلاعات حساس سرمایه‌گذاران ممکن است به سوءاستفاده‌های مالی منجر شود.</a:t>
            </a:r>
            <a:endParaRPr lang="en-US" b="1" dirty="0"/>
          </a:p>
          <a:p>
            <a:pPr marL="742950" lvl="1" indent="-285750">
              <a:buFont typeface="Arial" panose="020B0604020202020204" pitchFamily="34" charset="0"/>
              <a:buChar char="•"/>
            </a:pPr>
            <a:endParaRPr lang="en-US" b="1" dirty="0"/>
          </a:p>
          <a:p>
            <a:pPr>
              <a:buNone/>
            </a:pPr>
            <a:endParaRPr lang="fa-IR" dirty="0"/>
          </a:p>
          <a:p>
            <a:r>
              <a:rPr lang="fa-IR" dirty="0"/>
              <a:t>مثال: در سال ۲۰۱۹، یک حمله سایبری به بورس نیوزلند باعث توقف معاملات برای چندین روز شد. </a:t>
            </a:r>
          </a:p>
          <a:p>
            <a:pPr marL="742950" lvl="1" indent="-285750">
              <a:buFont typeface="Arial" panose="020B0604020202020204" pitchFamily="34" charset="0"/>
              <a:buChar char="•"/>
            </a:pPr>
            <a:endParaRPr lang="fa-IR" b="1" dirty="0"/>
          </a:p>
          <a:p>
            <a:pPr>
              <a:buFont typeface="Arial" panose="020B0604020202020204" pitchFamily="34" charset="0"/>
              <a:buChar char="•"/>
            </a:pPr>
            <a:r>
              <a:rPr lang="fa-IR" b="1" dirty="0"/>
              <a:t>قوانین نظارتی و اخلاقی در استفاده از هوش مصنوعی</a:t>
            </a:r>
            <a:endParaRPr lang="en-US" b="1" dirty="0"/>
          </a:p>
          <a:p>
            <a:pPr>
              <a:buFont typeface="Arial" panose="020B0604020202020204" pitchFamily="34" charset="0"/>
              <a:buChar char="•"/>
            </a:pPr>
            <a:endParaRPr lang="fa-IR" b="1" dirty="0"/>
          </a:p>
          <a:p>
            <a:pPr>
              <a:buFont typeface="Arial" panose="020B0604020202020204" pitchFamily="34" charset="0"/>
              <a:buChar char="•"/>
            </a:pPr>
            <a:r>
              <a:rPr lang="fa-IR" b="1" dirty="0"/>
              <a:t>نیاز به تنظیم مقررات برای جلوگیری از سوءاستفاده از معاملات خودکار.</a:t>
            </a:r>
          </a:p>
          <a:p>
            <a:pPr>
              <a:buFont typeface="Arial" panose="020B0604020202020204" pitchFamily="34" charset="0"/>
              <a:buChar char="•"/>
            </a:pPr>
            <a:r>
              <a:rPr lang="fa-IR" b="1" dirty="0"/>
              <a:t>برخی کشورها قوانین سخت‌گیرانه‌ای برای نظارت بر الگوریتم‌های معاملاتی وضع کرده‌اند</a:t>
            </a:r>
            <a:endParaRPr lang="en-US" b="1" dirty="0"/>
          </a:p>
          <a:p>
            <a:pPr>
              <a:buFont typeface="Arial" panose="020B0604020202020204" pitchFamily="34" charset="0"/>
              <a:buChar char="•"/>
            </a:pPr>
            <a:r>
              <a:rPr lang="fa-IR" b="1" dirty="0"/>
              <a:t>حفاظت از حریم خصوصی</a:t>
            </a:r>
          </a:p>
          <a:p>
            <a:pPr>
              <a:buFont typeface="Arial" panose="020B0604020202020204" pitchFamily="34" charset="0"/>
              <a:buChar char="•"/>
            </a:pPr>
            <a:r>
              <a:rPr lang="fa-IR" b="1" dirty="0"/>
              <a:t>مقابله با تبعیض الگوریتمی</a:t>
            </a:r>
          </a:p>
          <a:p>
            <a:pPr>
              <a:buFont typeface="Arial" panose="020B0604020202020204" pitchFamily="34" charset="0"/>
              <a:buChar char="•"/>
            </a:pPr>
            <a:r>
              <a:rPr lang="fa-IR" b="1" dirty="0"/>
              <a:t>شفافیت و توضیح‌پذیری الگوریتمی</a:t>
            </a:r>
          </a:p>
          <a:p>
            <a:pPr>
              <a:buFont typeface="Arial" panose="020B0604020202020204" pitchFamily="34" charset="0"/>
              <a:buChar char="•"/>
            </a:pPr>
            <a:r>
              <a:rPr lang="fa-IR" b="1" dirty="0"/>
              <a:t>مسئولیت حقوقی در تصمیمات هوش مصنوعی</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425433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3225" y="709525"/>
            <a:ext cx="5049300" cy="185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4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123975"/>
            <a:ext cx="2599500" cy="682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Red Hat Text"/>
                <a:ea typeface="Red Hat Text"/>
                <a:cs typeface="Red Hat Text"/>
                <a:sym typeface="Red Hat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006773" y="4294834"/>
            <a:ext cx="848014" cy="1516833"/>
            <a:chOff x="200900" y="2389050"/>
            <a:chExt cx="1072350" cy="1918100"/>
          </a:xfrm>
        </p:grpSpPr>
        <p:sp>
          <p:nvSpPr>
            <p:cNvPr id="13" name="Google Shape;13;p2"/>
            <p:cNvSpPr/>
            <p:nvPr/>
          </p:nvSpPr>
          <p:spPr>
            <a:xfrm>
              <a:off x="251950" y="2821700"/>
              <a:ext cx="975525" cy="1485450"/>
            </a:xfrm>
            <a:custGeom>
              <a:avLst/>
              <a:gdLst/>
              <a:ahLst/>
              <a:cxnLst/>
              <a:rect l="l" t="t" r="r" b="b"/>
              <a:pathLst>
                <a:path w="39021" h="59418" fill="none" extrusionOk="0">
                  <a:moveTo>
                    <a:pt x="77" y="1"/>
                  </a:moveTo>
                  <a:lnTo>
                    <a:pt x="77" y="46386"/>
                  </a:lnTo>
                  <a:lnTo>
                    <a:pt x="96" y="46386"/>
                  </a:lnTo>
                  <a:cubicBezTo>
                    <a:pt x="0" y="49458"/>
                    <a:pt x="1870" y="52529"/>
                    <a:pt x="5763" y="54857"/>
                  </a:cubicBezTo>
                  <a:cubicBezTo>
                    <a:pt x="13319" y="59418"/>
                    <a:pt x="25702" y="59418"/>
                    <a:pt x="33258" y="54857"/>
                  </a:cubicBezTo>
                  <a:cubicBezTo>
                    <a:pt x="37131" y="52529"/>
                    <a:pt x="39020" y="49458"/>
                    <a:pt x="38925" y="46386"/>
                  </a:cubicBezTo>
                  <a:lnTo>
                    <a:pt x="38925" y="46386"/>
                  </a:lnTo>
                  <a:lnTo>
                    <a:pt x="38925" y="43199"/>
                  </a:lnTo>
                  <a:lnTo>
                    <a:pt x="38886" y="77"/>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46700" y="2698650"/>
              <a:ext cx="980775" cy="391650"/>
            </a:xfrm>
            <a:custGeom>
              <a:avLst/>
              <a:gdLst/>
              <a:ahLst/>
              <a:cxnLst/>
              <a:rect l="l" t="t" r="r" b="b"/>
              <a:pathLst>
                <a:path w="39231" h="15666" fill="none" extrusionOk="0">
                  <a:moveTo>
                    <a:pt x="77" y="0"/>
                  </a:moveTo>
                  <a:lnTo>
                    <a:pt x="77" y="3072"/>
                  </a:lnTo>
                  <a:lnTo>
                    <a:pt x="96" y="3072"/>
                  </a:lnTo>
                  <a:cubicBezTo>
                    <a:pt x="0" y="6049"/>
                    <a:pt x="1889" y="9025"/>
                    <a:pt x="5782" y="11277"/>
                  </a:cubicBezTo>
                  <a:cubicBezTo>
                    <a:pt x="13395" y="15665"/>
                    <a:pt x="25835" y="15665"/>
                    <a:pt x="33449" y="11277"/>
                  </a:cubicBezTo>
                  <a:cubicBezTo>
                    <a:pt x="37341" y="9025"/>
                    <a:pt x="39230" y="6049"/>
                    <a:pt x="39135" y="3072"/>
                  </a:cubicBezTo>
                  <a:lnTo>
                    <a:pt x="39154" y="3072"/>
                  </a:lnTo>
                  <a:lnTo>
                    <a:pt x="39154" y="0"/>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0900" y="2389050"/>
              <a:ext cx="1072350" cy="619675"/>
            </a:xfrm>
            <a:custGeom>
              <a:avLst/>
              <a:gdLst/>
              <a:ahLst/>
              <a:cxnLst/>
              <a:rect l="l" t="t" r="r" b="b"/>
              <a:pathLst>
                <a:path w="42894" h="24787" fill="none" extrusionOk="0">
                  <a:moveTo>
                    <a:pt x="35281" y="4409"/>
                  </a:moveTo>
                  <a:cubicBezTo>
                    <a:pt x="27667" y="1"/>
                    <a:pt x="15227" y="1"/>
                    <a:pt x="7614" y="4409"/>
                  </a:cubicBezTo>
                  <a:cubicBezTo>
                    <a:pt x="1" y="8797"/>
                    <a:pt x="1" y="15971"/>
                    <a:pt x="7614" y="20379"/>
                  </a:cubicBezTo>
                  <a:cubicBezTo>
                    <a:pt x="15227" y="24787"/>
                    <a:pt x="27667" y="24767"/>
                    <a:pt x="35281" y="20379"/>
                  </a:cubicBezTo>
                  <a:cubicBezTo>
                    <a:pt x="42894" y="15990"/>
                    <a:pt x="42894" y="8797"/>
                    <a:pt x="35281" y="4409"/>
                  </a:cubicBezTo>
                  <a:close/>
                  <a:moveTo>
                    <a:pt x="33411" y="19005"/>
                  </a:moveTo>
                  <a:cubicBezTo>
                    <a:pt x="26885" y="22630"/>
                    <a:pt x="16200" y="22630"/>
                    <a:pt x="9655" y="19005"/>
                  </a:cubicBezTo>
                  <a:cubicBezTo>
                    <a:pt x="3130" y="15361"/>
                    <a:pt x="3130" y="9408"/>
                    <a:pt x="9655" y="5782"/>
                  </a:cubicBezTo>
                  <a:cubicBezTo>
                    <a:pt x="16200" y="2138"/>
                    <a:pt x="26885" y="2138"/>
                    <a:pt x="33411" y="5782"/>
                  </a:cubicBezTo>
                  <a:cubicBezTo>
                    <a:pt x="39955" y="9408"/>
                    <a:pt x="39955" y="15380"/>
                    <a:pt x="33411" y="19005"/>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42750" y="2564600"/>
              <a:ext cx="606775" cy="239975"/>
            </a:xfrm>
            <a:custGeom>
              <a:avLst/>
              <a:gdLst/>
              <a:ahLst/>
              <a:cxnLst/>
              <a:rect l="l" t="t" r="r" b="b"/>
              <a:pathLst>
                <a:path w="24271" h="9599" fill="none" extrusionOk="0">
                  <a:moveTo>
                    <a:pt x="1" y="5496"/>
                  </a:moveTo>
                  <a:lnTo>
                    <a:pt x="1" y="3931"/>
                  </a:lnTo>
                  <a:lnTo>
                    <a:pt x="1184" y="3931"/>
                  </a:lnTo>
                  <a:cubicBezTo>
                    <a:pt x="1260" y="3683"/>
                    <a:pt x="1336" y="3435"/>
                    <a:pt x="1451" y="3187"/>
                  </a:cubicBezTo>
                  <a:cubicBezTo>
                    <a:pt x="1565" y="2939"/>
                    <a:pt x="1718" y="2691"/>
                    <a:pt x="1890" y="2462"/>
                  </a:cubicBezTo>
                  <a:cubicBezTo>
                    <a:pt x="2061" y="2214"/>
                    <a:pt x="2271" y="1985"/>
                    <a:pt x="2481" y="1775"/>
                  </a:cubicBezTo>
                  <a:cubicBezTo>
                    <a:pt x="2729" y="1546"/>
                    <a:pt x="2996" y="1336"/>
                    <a:pt x="3282" y="1165"/>
                  </a:cubicBezTo>
                  <a:cubicBezTo>
                    <a:pt x="3588" y="974"/>
                    <a:pt x="3931" y="802"/>
                    <a:pt x="4275" y="668"/>
                  </a:cubicBezTo>
                  <a:cubicBezTo>
                    <a:pt x="4675" y="516"/>
                    <a:pt x="5076" y="420"/>
                    <a:pt x="5496" y="344"/>
                  </a:cubicBezTo>
                  <a:cubicBezTo>
                    <a:pt x="5973" y="268"/>
                    <a:pt x="6450" y="230"/>
                    <a:pt x="6946" y="230"/>
                  </a:cubicBezTo>
                  <a:cubicBezTo>
                    <a:pt x="7614" y="210"/>
                    <a:pt x="8301" y="363"/>
                    <a:pt x="8911" y="687"/>
                  </a:cubicBezTo>
                  <a:cubicBezTo>
                    <a:pt x="9445" y="993"/>
                    <a:pt x="9713" y="1355"/>
                    <a:pt x="9713" y="1794"/>
                  </a:cubicBezTo>
                  <a:cubicBezTo>
                    <a:pt x="9713" y="2214"/>
                    <a:pt x="9445" y="2596"/>
                    <a:pt x="8911" y="2901"/>
                  </a:cubicBezTo>
                  <a:cubicBezTo>
                    <a:pt x="8301" y="3206"/>
                    <a:pt x="7614" y="3359"/>
                    <a:pt x="6946" y="3340"/>
                  </a:cubicBezTo>
                  <a:cubicBezTo>
                    <a:pt x="6450" y="3340"/>
                    <a:pt x="5973" y="3263"/>
                    <a:pt x="5515" y="3130"/>
                  </a:cubicBezTo>
                  <a:cubicBezTo>
                    <a:pt x="5152" y="3015"/>
                    <a:pt x="4809" y="2805"/>
                    <a:pt x="4504" y="2538"/>
                  </a:cubicBezTo>
                  <a:cubicBezTo>
                    <a:pt x="4122" y="2901"/>
                    <a:pt x="3893" y="3397"/>
                    <a:pt x="3855" y="3931"/>
                  </a:cubicBezTo>
                  <a:lnTo>
                    <a:pt x="10170" y="3931"/>
                  </a:lnTo>
                  <a:cubicBezTo>
                    <a:pt x="10228" y="3836"/>
                    <a:pt x="10304" y="3702"/>
                    <a:pt x="10419" y="3530"/>
                  </a:cubicBezTo>
                  <a:lnTo>
                    <a:pt x="10915" y="2805"/>
                  </a:lnTo>
                  <a:cubicBezTo>
                    <a:pt x="11029" y="2634"/>
                    <a:pt x="11201" y="2405"/>
                    <a:pt x="11449" y="2119"/>
                  </a:cubicBezTo>
                  <a:cubicBezTo>
                    <a:pt x="11640" y="1870"/>
                    <a:pt x="11869" y="1642"/>
                    <a:pt x="12117" y="1432"/>
                  </a:cubicBezTo>
                  <a:cubicBezTo>
                    <a:pt x="12365" y="1241"/>
                    <a:pt x="12632" y="1050"/>
                    <a:pt x="12899" y="878"/>
                  </a:cubicBezTo>
                  <a:cubicBezTo>
                    <a:pt x="13204" y="687"/>
                    <a:pt x="13548" y="516"/>
                    <a:pt x="13891" y="401"/>
                  </a:cubicBezTo>
                  <a:cubicBezTo>
                    <a:pt x="14292" y="287"/>
                    <a:pt x="14712" y="191"/>
                    <a:pt x="15112" y="134"/>
                  </a:cubicBezTo>
                  <a:cubicBezTo>
                    <a:pt x="15628" y="58"/>
                    <a:pt x="16124" y="20"/>
                    <a:pt x="16639" y="20"/>
                  </a:cubicBezTo>
                  <a:cubicBezTo>
                    <a:pt x="17459" y="1"/>
                    <a:pt x="18261" y="96"/>
                    <a:pt x="19043" y="306"/>
                  </a:cubicBezTo>
                  <a:cubicBezTo>
                    <a:pt x="19730" y="459"/>
                    <a:pt x="20398" y="726"/>
                    <a:pt x="21008" y="1088"/>
                  </a:cubicBezTo>
                  <a:cubicBezTo>
                    <a:pt x="21542" y="1413"/>
                    <a:pt x="22019" y="1832"/>
                    <a:pt x="22420" y="2328"/>
                  </a:cubicBezTo>
                  <a:cubicBezTo>
                    <a:pt x="22783" y="2786"/>
                    <a:pt x="23031" y="3321"/>
                    <a:pt x="23145" y="3912"/>
                  </a:cubicBezTo>
                  <a:lnTo>
                    <a:pt x="24271" y="3912"/>
                  </a:lnTo>
                  <a:lnTo>
                    <a:pt x="24271" y="5496"/>
                  </a:lnTo>
                  <a:lnTo>
                    <a:pt x="23145" y="5496"/>
                  </a:lnTo>
                  <a:cubicBezTo>
                    <a:pt x="23088" y="5763"/>
                    <a:pt x="23012" y="6011"/>
                    <a:pt x="22897" y="6259"/>
                  </a:cubicBezTo>
                  <a:cubicBezTo>
                    <a:pt x="22783" y="6545"/>
                    <a:pt x="22649" y="6812"/>
                    <a:pt x="22496" y="7060"/>
                  </a:cubicBezTo>
                  <a:cubicBezTo>
                    <a:pt x="22325" y="7347"/>
                    <a:pt x="22115" y="7595"/>
                    <a:pt x="21905" y="7843"/>
                  </a:cubicBezTo>
                  <a:cubicBezTo>
                    <a:pt x="21657" y="8091"/>
                    <a:pt x="21390" y="8320"/>
                    <a:pt x="21104" y="8510"/>
                  </a:cubicBezTo>
                  <a:cubicBezTo>
                    <a:pt x="20779" y="8739"/>
                    <a:pt x="20436" y="8911"/>
                    <a:pt x="20092" y="9064"/>
                  </a:cubicBezTo>
                  <a:cubicBezTo>
                    <a:pt x="19692" y="9236"/>
                    <a:pt x="19272" y="9369"/>
                    <a:pt x="18833" y="9445"/>
                  </a:cubicBezTo>
                  <a:cubicBezTo>
                    <a:pt x="18337" y="9522"/>
                    <a:pt x="17841" y="9579"/>
                    <a:pt x="17326" y="9579"/>
                  </a:cubicBezTo>
                  <a:cubicBezTo>
                    <a:pt x="16639" y="9598"/>
                    <a:pt x="15971" y="9445"/>
                    <a:pt x="15360" y="9121"/>
                  </a:cubicBezTo>
                  <a:cubicBezTo>
                    <a:pt x="14826" y="8816"/>
                    <a:pt x="14559" y="8453"/>
                    <a:pt x="14559" y="8014"/>
                  </a:cubicBezTo>
                  <a:cubicBezTo>
                    <a:pt x="14559" y="7595"/>
                    <a:pt x="14826" y="7213"/>
                    <a:pt x="15360" y="6908"/>
                  </a:cubicBezTo>
                  <a:cubicBezTo>
                    <a:pt x="15971" y="6602"/>
                    <a:pt x="16639" y="6431"/>
                    <a:pt x="17326" y="6469"/>
                  </a:cubicBezTo>
                  <a:cubicBezTo>
                    <a:pt x="17803" y="6450"/>
                    <a:pt x="18261" y="6526"/>
                    <a:pt x="18699" y="6660"/>
                  </a:cubicBezTo>
                  <a:cubicBezTo>
                    <a:pt x="19062" y="6774"/>
                    <a:pt x="19405" y="6946"/>
                    <a:pt x="19711" y="7213"/>
                  </a:cubicBezTo>
                  <a:cubicBezTo>
                    <a:pt x="20169" y="6755"/>
                    <a:pt x="20417" y="6125"/>
                    <a:pt x="20436" y="5496"/>
                  </a:cubicBezTo>
                  <a:lnTo>
                    <a:pt x="14120" y="5496"/>
                  </a:lnTo>
                  <a:cubicBezTo>
                    <a:pt x="14063" y="5572"/>
                    <a:pt x="13967" y="5706"/>
                    <a:pt x="13853" y="5877"/>
                  </a:cubicBezTo>
                  <a:cubicBezTo>
                    <a:pt x="13643" y="6202"/>
                    <a:pt x="13471" y="6450"/>
                    <a:pt x="13357" y="6602"/>
                  </a:cubicBezTo>
                  <a:cubicBezTo>
                    <a:pt x="13242" y="6774"/>
                    <a:pt x="13071" y="7003"/>
                    <a:pt x="12823" y="7289"/>
                  </a:cubicBezTo>
                  <a:cubicBezTo>
                    <a:pt x="12632" y="7537"/>
                    <a:pt x="12403" y="7766"/>
                    <a:pt x="12174" y="7957"/>
                  </a:cubicBezTo>
                  <a:cubicBezTo>
                    <a:pt x="11907" y="8167"/>
                    <a:pt x="11640" y="8339"/>
                    <a:pt x="11373" y="8510"/>
                  </a:cubicBezTo>
                  <a:cubicBezTo>
                    <a:pt x="11067" y="8720"/>
                    <a:pt x="10724" y="8873"/>
                    <a:pt x="10380" y="8987"/>
                  </a:cubicBezTo>
                  <a:cubicBezTo>
                    <a:pt x="9980" y="9102"/>
                    <a:pt x="9560" y="9197"/>
                    <a:pt x="9159" y="9274"/>
                  </a:cubicBezTo>
                  <a:cubicBezTo>
                    <a:pt x="8644" y="9350"/>
                    <a:pt x="8129" y="9388"/>
                    <a:pt x="7633" y="9388"/>
                  </a:cubicBezTo>
                  <a:cubicBezTo>
                    <a:pt x="6793" y="9388"/>
                    <a:pt x="5973" y="9293"/>
                    <a:pt x="5171" y="9102"/>
                  </a:cubicBezTo>
                  <a:cubicBezTo>
                    <a:pt x="4465" y="8930"/>
                    <a:pt x="3798" y="8682"/>
                    <a:pt x="3168" y="8320"/>
                  </a:cubicBezTo>
                  <a:cubicBezTo>
                    <a:pt x="2634" y="8014"/>
                    <a:pt x="2157" y="7595"/>
                    <a:pt x="1775" y="7099"/>
                  </a:cubicBezTo>
                  <a:cubicBezTo>
                    <a:pt x="1413" y="6622"/>
                    <a:pt x="1184" y="6068"/>
                    <a:pt x="1088" y="5496"/>
                  </a:cubicBezTo>
                  <a:close/>
                  <a:moveTo>
                    <a:pt x="4103" y="5496"/>
                  </a:moveTo>
                  <a:cubicBezTo>
                    <a:pt x="4294" y="5763"/>
                    <a:pt x="4561" y="5973"/>
                    <a:pt x="4885" y="6068"/>
                  </a:cubicBezTo>
                  <a:cubicBezTo>
                    <a:pt x="5324" y="6221"/>
                    <a:pt x="5782" y="6278"/>
                    <a:pt x="6240" y="6259"/>
                  </a:cubicBezTo>
                  <a:cubicBezTo>
                    <a:pt x="7156" y="6297"/>
                    <a:pt x="8053" y="6030"/>
                    <a:pt x="8797" y="5496"/>
                  </a:cubicBezTo>
                  <a:close/>
                  <a:moveTo>
                    <a:pt x="15475" y="3931"/>
                  </a:moveTo>
                  <a:lnTo>
                    <a:pt x="20073" y="3931"/>
                  </a:lnTo>
                  <a:cubicBezTo>
                    <a:pt x="19711" y="3416"/>
                    <a:pt x="19024" y="3149"/>
                    <a:pt x="18032" y="3149"/>
                  </a:cubicBezTo>
                  <a:cubicBezTo>
                    <a:pt x="17116" y="3111"/>
                    <a:pt x="16219" y="3378"/>
                    <a:pt x="15475" y="3931"/>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1950" y="2878475"/>
              <a:ext cx="976000" cy="314850"/>
            </a:xfrm>
            <a:custGeom>
              <a:avLst/>
              <a:gdLst/>
              <a:ahLst/>
              <a:cxnLst/>
              <a:rect l="l" t="t" r="r" b="b"/>
              <a:pathLst>
                <a:path w="39040" h="12594" fill="none" extrusionOk="0">
                  <a:moveTo>
                    <a:pt x="77" y="1"/>
                  </a:moveTo>
                  <a:lnTo>
                    <a:pt x="96" y="1"/>
                  </a:lnTo>
                  <a:cubicBezTo>
                    <a:pt x="0" y="2958"/>
                    <a:pt x="1870" y="5935"/>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51950" y="2978175"/>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51950" y="307835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1950" y="31790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51950" y="32787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51950" y="3378375"/>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77"/>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1950" y="3478550"/>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51950" y="3578725"/>
              <a:ext cx="976000" cy="314850"/>
            </a:xfrm>
            <a:custGeom>
              <a:avLst/>
              <a:gdLst/>
              <a:ahLst/>
              <a:cxnLst/>
              <a:rect l="l" t="t" r="r" b="b"/>
              <a:pathLst>
                <a:path w="39040" h="12594" fill="none" extrusionOk="0">
                  <a:moveTo>
                    <a:pt x="77" y="1"/>
                  </a:moveTo>
                  <a:lnTo>
                    <a:pt x="96" y="1"/>
                  </a:lnTo>
                  <a:cubicBezTo>
                    <a:pt x="0" y="2958"/>
                    <a:pt x="1870" y="5954"/>
                    <a:pt x="5763" y="8186"/>
                  </a:cubicBezTo>
                  <a:cubicBezTo>
                    <a:pt x="13338" y="12594"/>
                    <a:pt x="25721" y="12594"/>
                    <a:pt x="33296" y="8186"/>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51950" y="3678900"/>
              <a:ext cx="976000" cy="314375"/>
            </a:xfrm>
            <a:custGeom>
              <a:avLst/>
              <a:gdLst/>
              <a:ahLst/>
              <a:cxnLst/>
              <a:rect l="l" t="t" r="r" b="b"/>
              <a:pathLst>
                <a:path w="39040" h="12575" fill="none" extrusionOk="0">
                  <a:moveTo>
                    <a:pt x="77" y="1"/>
                  </a:moveTo>
                  <a:lnTo>
                    <a:pt x="96" y="1"/>
                  </a:lnTo>
                  <a:cubicBezTo>
                    <a:pt x="0" y="2958"/>
                    <a:pt x="1870" y="5935"/>
                    <a:pt x="5763" y="8186"/>
                  </a:cubicBezTo>
                  <a:cubicBezTo>
                    <a:pt x="13338" y="12575"/>
                    <a:pt x="25721" y="12575"/>
                    <a:pt x="33296" y="8186"/>
                  </a:cubicBezTo>
                  <a:cubicBezTo>
                    <a:pt x="37169" y="5935"/>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1950" y="377860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51950" y="3878775"/>
              <a:ext cx="976000" cy="314850"/>
            </a:xfrm>
            <a:custGeom>
              <a:avLst/>
              <a:gdLst/>
              <a:ahLst/>
              <a:cxnLst/>
              <a:rect l="l" t="t" r="r" b="b"/>
              <a:pathLst>
                <a:path w="39040" h="12594" fill="none" extrusionOk="0">
                  <a:moveTo>
                    <a:pt x="77" y="0"/>
                  </a:moveTo>
                  <a:lnTo>
                    <a:pt x="96" y="0"/>
                  </a:lnTo>
                  <a:cubicBezTo>
                    <a:pt x="0" y="2958"/>
                    <a:pt x="1870" y="5953"/>
                    <a:pt x="5763" y="8205"/>
                  </a:cubicBezTo>
                  <a:cubicBezTo>
                    <a:pt x="13338" y="12593"/>
                    <a:pt x="25721" y="12593"/>
                    <a:pt x="33296" y="8205"/>
                  </a:cubicBezTo>
                  <a:cubicBezTo>
                    <a:pt x="37169" y="5953"/>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flipH="1">
            <a:off x="7709748" y="418390"/>
            <a:ext cx="1512218" cy="1356435"/>
            <a:chOff x="220675" y="1143125"/>
            <a:chExt cx="3908550" cy="3505000"/>
          </a:xfrm>
        </p:grpSpPr>
        <p:sp>
          <p:nvSpPr>
            <p:cNvPr id="29" name="Google Shape;29;p2"/>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 name="Google Shape;38;p2"/>
          <p:cNvCxnSpPr/>
          <p:nvPr/>
        </p:nvCxnSpPr>
        <p:spPr>
          <a:xfrm rot="10800000">
            <a:off x="7059375" y="-1504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9" name="Google Shape;39;p2"/>
          <p:cNvCxnSpPr/>
          <p:nvPr/>
        </p:nvCxnSpPr>
        <p:spPr>
          <a:xfrm rot="-5400000" flipH="1">
            <a:off x="4800938" y="4519275"/>
            <a:ext cx="820200" cy="820200"/>
          </a:xfrm>
          <a:prstGeom prst="bentConnector3">
            <a:avLst>
              <a:gd name="adj1" fmla="val 30429"/>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7"/>
        <p:cNvGrpSpPr/>
        <p:nvPr/>
      </p:nvGrpSpPr>
      <p:grpSpPr>
        <a:xfrm>
          <a:off x="0" y="0"/>
          <a:ext cx="0" cy="0"/>
          <a:chOff x="0" y="0"/>
          <a:chExt cx="0" cy="0"/>
        </a:xfrm>
      </p:grpSpPr>
      <p:pic>
        <p:nvPicPr>
          <p:cNvPr id="68" name="Google Shape;68;p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9" name="Google Shape;69;p5"/>
          <p:cNvSpPr txBox="1">
            <a:spLocks noGrp="1"/>
          </p:cNvSpPr>
          <p:nvPr>
            <p:ph type="title"/>
          </p:nvPr>
        </p:nvSpPr>
        <p:spPr>
          <a:xfrm>
            <a:off x="713250" y="1536250"/>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 name="Google Shape;70;p5"/>
          <p:cNvSpPr txBox="1">
            <a:spLocks noGrp="1"/>
          </p:cNvSpPr>
          <p:nvPr>
            <p:ph type="title" idx="2"/>
          </p:nvPr>
        </p:nvSpPr>
        <p:spPr>
          <a:xfrm>
            <a:off x="713250" y="3143373"/>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 name="Google Shape;71;p5"/>
          <p:cNvSpPr txBox="1">
            <a:spLocks noGrp="1"/>
          </p:cNvSpPr>
          <p:nvPr>
            <p:ph type="subTitle" idx="1"/>
          </p:nvPr>
        </p:nvSpPr>
        <p:spPr>
          <a:xfrm>
            <a:off x="713254" y="3472475"/>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2" name="Google Shape;72;p5"/>
          <p:cNvSpPr txBox="1">
            <a:spLocks noGrp="1"/>
          </p:cNvSpPr>
          <p:nvPr>
            <p:ph type="subTitle" idx="3"/>
          </p:nvPr>
        </p:nvSpPr>
        <p:spPr>
          <a:xfrm>
            <a:off x="713250" y="1865350"/>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3" name="Google Shape;73;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5"/>
        <p:cNvGrpSpPr/>
        <p:nvPr/>
      </p:nvGrpSpPr>
      <p:grpSpPr>
        <a:xfrm>
          <a:off x="0" y="0"/>
          <a:ext cx="0" cy="0"/>
          <a:chOff x="0" y="0"/>
          <a:chExt cx="0" cy="0"/>
        </a:xfrm>
      </p:grpSpPr>
      <p:pic>
        <p:nvPicPr>
          <p:cNvPr id="236" name="Google Shape;236;p1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37" name="Google Shape;237;p19"/>
          <p:cNvSpPr txBox="1">
            <a:spLocks noGrp="1"/>
          </p:cNvSpPr>
          <p:nvPr>
            <p:ph type="title"/>
          </p:nvPr>
        </p:nvSpPr>
        <p:spPr>
          <a:xfrm>
            <a:off x="95129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8" name="Google Shape;238;p19"/>
          <p:cNvSpPr txBox="1">
            <a:spLocks noGrp="1"/>
          </p:cNvSpPr>
          <p:nvPr>
            <p:ph type="subTitle" idx="1"/>
          </p:nvPr>
        </p:nvSpPr>
        <p:spPr>
          <a:xfrm>
            <a:off x="951291"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19"/>
          <p:cNvSpPr txBox="1">
            <a:spLocks noGrp="1"/>
          </p:cNvSpPr>
          <p:nvPr>
            <p:ph type="title" idx="2"/>
          </p:nvPr>
        </p:nvSpPr>
        <p:spPr>
          <a:xfrm>
            <a:off x="5876059"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0" name="Google Shape;240;p19"/>
          <p:cNvSpPr txBox="1">
            <a:spLocks noGrp="1"/>
          </p:cNvSpPr>
          <p:nvPr>
            <p:ph type="subTitle" idx="3"/>
          </p:nvPr>
        </p:nvSpPr>
        <p:spPr>
          <a:xfrm>
            <a:off x="5876043"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19"/>
          <p:cNvSpPr txBox="1">
            <a:spLocks noGrp="1"/>
          </p:cNvSpPr>
          <p:nvPr>
            <p:ph type="title" idx="4"/>
          </p:nvPr>
        </p:nvSpPr>
        <p:spPr>
          <a:xfrm>
            <a:off x="341368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 name="Google Shape;242;p19"/>
          <p:cNvSpPr txBox="1">
            <a:spLocks noGrp="1"/>
          </p:cNvSpPr>
          <p:nvPr>
            <p:ph type="subTitle" idx="5"/>
          </p:nvPr>
        </p:nvSpPr>
        <p:spPr>
          <a:xfrm>
            <a:off x="3413669"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19"/>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5"/>
        <p:cNvGrpSpPr/>
        <p:nvPr/>
      </p:nvGrpSpPr>
      <p:grpSpPr>
        <a:xfrm>
          <a:off x="0" y="0"/>
          <a:ext cx="0" cy="0"/>
          <a:chOff x="0" y="0"/>
          <a:chExt cx="0" cy="0"/>
        </a:xfrm>
      </p:grpSpPr>
      <p:pic>
        <p:nvPicPr>
          <p:cNvPr id="336" name="Google Shape;336;p27"/>
          <p:cNvPicPr preferRelativeResize="0"/>
          <p:nvPr/>
        </p:nvPicPr>
        <p:blipFill rotWithShape="1">
          <a:blip r:embed="rId2">
            <a:alphaModFix amt="15000"/>
          </a:blip>
          <a:srcRect/>
          <a:stretch/>
        </p:blipFill>
        <p:spPr>
          <a:xfrm>
            <a:off x="0" y="0"/>
            <a:ext cx="9144000" cy="5143500"/>
          </a:xfrm>
          <a:prstGeom prst="rect">
            <a:avLst/>
          </a:prstGeom>
          <a:noFill/>
          <a:ln>
            <a:noFill/>
          </a:ln>
        </p:spPr>
      </p:pic>
      <p:cxnSp>
        <p:nvCxnSpPr>
          <p:cNvPr id="337" name="Google Shape;337;p27"/>
          <p:cNvCxnSpPr/>
          <p:nvPr/>
        </p:nvCxnSpPr>
        <p:spPr>
          <a:xfrm rot="-5400000" flipH="1">
            <a:off x="1025075" y="-1387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38" name="Google Shape;338;p27"/>
          <p:cNvCxnSpPr/>
          <p:nvPr/>
        </p:nvCxnSpPr>
        <p:spPr>
          <a:xfrm>
            <a:off x="553375" y="15149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339" name="Google Shape;339;p27"/>
          <p:cNvCxnSpPr/>
          <p:nvPr/>
        </p:nvCxnSpPr>
        <p:spPr>
          <a:xfrm rot="-5400000" flipH="1">
            <a:off x="7276700" y="44620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40" name="Google Shape;340;p27"/>
          <p:cNvCxnSpPr/>
          <p:nvPr/>
        </p:nvCxnSpPr>
        <p:spPr>
          <a:xfrm>
            <a:off x="7972325" y="386421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41"/>
        <p:cNvGrpSpPr/>
        <p:nvPr/>
      </p:nvGrpSpPr>
      <p:grpSpPr>
        <a:xfrm>
          <a:off x="0" y="0"/>
          <a:ext cx="0" cy="0"/>
          <a:chOff x="0" y="0"/>
          <a:chExt cx="0" cy="0"/>
        </a:xfrm>
      </p:grpSpPr>
      <p:pic>
        <p:nvPicPr>
          <p:cNvPr id="342" name="Google Shape;342;p2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343" name="Google Shape;343;p28"/>
          <p:cNvGrpSpPr/>
          <p:nvPr/>
        </p:nvGrpSpPr>
        <p:grpSpPr>
          <a:xfrm flipH="1">
            <a:off x="6722773" y="-463735"/>
            <a:ext cx="1512218" cy="1356435"/>
            <a:chOff x="220675" y="1143125"/>
            <a:chExt cx="3908550" cy="3505000"/>
          </a:xfrm>
        </p:grpSpPr>
        <p:sp>
          <p:nvSpPr>
            <p:cNvPr id="344" name="Google Shape;344;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28"/>
          <p:cNvCxnSpPr/>
          <p:nvPr/>
        </p:nvCxnSpPr>
        <p:spPr>
          <a:xfrm>
            <a:off x="8793063" y="89270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54" name="Google Shape;354;p28"/>
          <p:cNvGrpSpPr/>
          <p:nvPr/>
        </p:nvGrpSpPr>
        <p:grpSpPr>
          <a:xfrm flipH="1">
            <a:off x="6722780" y="1600840"/>
            <a:ext cx="2870439" cy="2574773"/>
            <a:chOff x="220675" y="1143125"/>
            <a:chExt cx="3908550" cy="3505000"/>
          </a:xfrm>
        </p:grpSpPr>
        <p:sp>
          <p:nvSpPr>
            <p:cNvPr id="355" name="Google Shape;355;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4" name="Google Shape;364;p28"/>
          <p:cNvCxnSpPr/>
          <p:nvPr/>
        </p:nvCxnSpPr>
        <p:spPr>
          <a:xfrm rot="-5400000" flipH="1">
            <a:off x="6649100" y="37883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flip="none" rotWithShape="1">
          <a:gsLst>
            <a:gs pos="0">
              <a:schemeClr val="accent2"/>
            </a:gs>
            <a:gs pos="100000">
              <a:schemeClr val="accent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1pPr>
            <a:lvl2pPr lvl="1"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2pPr>
            <a:lvl3pPr lvl="2"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3pPr>
            <a:lvl4pPr lvl="3"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4pPr>
            <a:lvl5pPr lvl="4"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5pPr>
            <a:lvl6pPr lvl="5"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6pPr>
            <a:lvl7pPr lvl="6"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7pPr>
            <a:lvl8pPr lvl="7"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8pPr>
            <a:lvl9pPr lvl="8"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marL="914400" lvl="1"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marL="1371600" lvl="2"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marL="1828800" lvl="3"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marL="2286000" lvl="4"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marL="2743200" lvl="5"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marL="3200400" lvl="6"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marL="3657600" lvl="7"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marL="4114800" lvl="8"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8" r:id="rId3"/>
    <p:sldLayoutId id="2147483665" r:id="rId4"/>
    <p:sldLayoutId id="2147483673" r:id="rId5"/>
    <p:sldLayoutId id="2147483674"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1.png"/><Relationship Id="rId5" Type="http://schemas.microsoft.com/office/2017/06/relationships/model3d" Target="../media/model3d3.glb"/><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mdpi-res.com/d_attachment/entropy/entropy-22-00840/article_deploy/entropy-22-00840-v2.pdf?version=1596448934" TargetMode="External"/><Relationship Id="rId2" Type="http://schemas.openxmlformats.org/officeDocument/2006/relationships/hyperlink" Target="https://journals.plos.org/plosone/article/file?id=10.1371/journal.pone.0255558&amp;type=printable" TargetMode="Externa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hyperlink" Target="https://www.researchgate.net/profile/Oreoluwa-Onabowale-2/publication/387965377_Enhancing_Financial_Forecasting_with_AI_and_Machine_Learning/links/6785519bd587995ad102db20/Enhancing-Financial-Forecasting-with-AI-and-Machine-Learning.pdf"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17/06/relationships/model3d" Target="../media/model3d1.glb"/><Relationship Id="rId7" Type="http://schemas.microsoft.com/office/2017/06/relationships/model3d" Target="../media/model3d3.glb"/><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6.png"/><Relationship Id="rId5" Type="http://schemas.microsoft.com/office/2017/06/relationships/model3d" Target="../media/model3d2.glb"/><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9.png"/><Relationship Id="rId5" Type="http://schemas.microsoft.com/office/2017/06/relationships/model3d" Target="../media/model3d3.glb"/><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2"/>
          <p:cNvSpPr txBox="1">
            <a:spLocks noGrp="1"/>
          </p:cNvSpPr>
          <p:nvPr>
            <p:ph type="ctrTitle"/>
          </p:nvPr>
        </p:nvSpPr>
        <p:spPr>
          <a:xfrm>
            <a:off x="24973" y="523146"/>
            <a:ext cx="6033683" cy="1850400"/>
          </a:xfrm>
          <a:prstGeom prst="rect">
            <a:avLst/>
          </a:prstGeom>
        </p:spPr>
        <p:txBody>
          <a:bodyPr spcFirstLastPara="1" wrap="square" lIns="91425" tIns="91425" rIns="91425" bIns="91425" anchor="b" anchorCtr="0">
            <a:noAutofit/>
          </a:bodyPr>
          <a:lstStyle/>
          <a:p>
            <a:pPr algn="r" rtl="1"/>
            <a:r>
              <a:rPr lang="en-US" sz="4000" b="0" dirty="0" err="1">
                <a:ln w="19050">
                  <a:solidFill>
                    <a:schemeClr val="bg1"/>
                  </a:solidFill>
                </a:ln>
                <a:noFill/>
                <a:latin typeface="Syne Extra Bold" pitchFamily="34" charset="0"/>
                <a:ea typeface="Syne Extra Bold" pitchFamily="34" charset="-122"/>
                <a:cs typeface="B Koodak" panose="00000700000000000000" pitchFamily="2" charset="-78"/>
              </a:rPr>
              <a:t>آینده</a:t>
            </a:r>
            <a:r>
              <a:rPr lang="en-US" sz="4000" b="0" dirty="0">
                <a:ln w="19050">
                  <a:solidFill>
                    <a:schemeClr val="bg1"/>
                  </a:solidFill>
                </a:ln>
                <a:noFill/>
                <a:latin typeface="Syne Extra Bold" pitchFamily="34" charset="0"/>
                <a:ea typeface="Syne Extra Bold" pitchFamily="34" charset="-122"/>
                <a:cs typeface="B Koodak" panose="00000700000000000000" pitchFamily="2" charset="-78"/>
              </a:rPr>
              <a:t> </a:t>
            </a:r>
            <a:r>
              <a:rPr lang="en-US" sz="4000" b="0" dirty="0" err="1">
                <a:ln w="19050">
                  <a:solidFill>
                    <a:schemeClr val="bg1"/>
                  </a:solidFill>
                </a:ln>
                <a:noFill/>
                <a:latin typeface="Syne Extra Bold" pitchFamily="34" charset="0"/>
                <a:ea typeface="Syne Extra Bold" pitchFamily="34" charset="-122"/>
                <a:cs typeface="B Koodak" panose="00000700000000000000" pitchFamily="2" charset="-78"/>
              </a:rPr>
              <a:t>بازار</a:t>
            </a:r>
            <a:r>
              <a:rPr lang="en-US" sz="4000" b="0" dirty="0">
                <a:ln w="19050">
                  <a:solidFill>
                    <a:schemeClr val="bg1"/>
                  </a:solidFill>
                </a:ln>
                <a:noFill/>
                <a:latin typeface="Syne Extra Bold" pitchFamily="34" charset="0"/>
                <a:ea typeface="Syne Extra Bold" pitchFamily="34" charset="-122"/>
                <a:cs typeface="B Koodak" panose="00000700000000000000" pitchFamily="2" charset="-78"/>
              </a:rPr>
              <a:t> </a:t>
            </a:r>
            <a:r>
              <a:rPr lang="en-US" sz="4000" b="0" dirty="0" err="1">
                <a:ln w="19050">
                  <a:solidFill>
                    <a:schemeClr val="bg1"/>
                  </a:solidFill>
                </a:ln>
                <a:noFill/>
                <a:latin typeface="Syne Extra Bold" pitchFamily="34" charset="0"/>
                <a:ea typeface="Syne Extra Bold" pitchFamily="34" charset="-122"/>
                <a:cs typeface="B Koodak" panose="00000700000000000000" pitchFamily="2" charset="-78"/>
              </a:rPr>
              <a:t>سهام</a:t>
            </a:r>
            <a:r>
              <a:rPr lang="en-US" sz="4000" b="0" dirty="0">
                <a:ln w="19050">
                  <a:solidFill>
                    <a:schemeClr val="bg1"/>
                  </a:solidFill>
                </a:ln>
                <a:noFill/>
                <a:latin typeface="Syne Extra Bold" pitchFamily="34" charset="0"/>
                <a:ea typeface="Syne Extra Bold" pitchFamily="34" charset="-122"/>
                <a:cs typeface="B Koodak" panose="00000700000000000000" pitchFamily="2" charset="-78"/>
              </a:rPr>
              <a:t> </a:t>
            </a:r>
            <a:r>
              <a:rPr lang="en-US" sz="4000" b="0" dirty="0" err="1">
                <a:ln w="19050">
                  <a:solidFill>
                    <a:schemeClr val="bg1"/>
                  </a:solidFill>
                </a:ln>
                <a:noFill/>
                <a:latin typeface="Syne Extra Bold" pitchFamily="34" charset="0"/>
                <a:ea typeface="Syne Extra Bold" pitchFamily="34" charset="-122"/>
                <a:cs typeface="B Koodak" panose="00000700000000000000" pitchFamily="2" charset="-78"/>
              </a:rPr>
              <a:t>با</a:t>
            </a:r>
            <a:r>
              <a:rPr lang="en-US" sz="4000" b="0" dirty="0">
                <a:ln w="19050">
                  <a:solidFill>
                    <a:schemeClr val="bg1"/>
                  </a:solidFill>
                </a:ln>
                <a:noFill/>
                <a:latin typeface="Syne Extra Bold" pitchFamily="34" charset="0"/>
                <a:ea typeface="Syne Extra Bold" pitchFamily="34" charset="-122"/>
                <a:cs typeface="B Koodak" panose="00000700000000000000" pitchFamily="2" charset="-78"/>
              </a:rPr>
              <a:t> </a:t>
            </a:r>
            <a:r>
              <a:rPr lang="en-US" sz="4000" b="0" dirty="0" err="1">
                <a:ln w="19050">
                  <a:solidFill>
                    <a:schemeClr val="bg1"/>
                  </a:solidFill>
                </a:ln>
                <a:noFill/>
                <a:latin typeface="Syne Extra Bold" pitchFamily="34" charset="0"/>
                <a:ea typeface="Syne Extra Bold" pitchFamily="34" charset="-122"/>
                <a:cs typeface="B Koodak" panose="00000700000000000000" pitchFamily="2" charset="-78"/>
              </a:rPr>
              <a:t>هوش</a:t>
            </a:r>
            <a:r>
              <a:rPr lang="en-US" sz="4000" b="0" dirty="0">
                <a:ln w="19050">
                  <a:solidFill>
                    <a:schemeClr val="bg1"/>
                  </a:solidFill>
                </a:ln>
                <a:noFill/>
                <a:latin typeface="Syne Extra Bold" pitchFamily="34" charset="0"/>
                <a:ea typeface="Syne Extra Bold" pitchFamily="34" charset="-122"/>
                <a:cs typeface="B Koodak" panose="00000700000000000000" pitchFamily="2" charset="-78"/>
              </a:rPr>
              <a:t> </a:t>
            </a:r>
            <a:r>
              <a:rPr lang="en-US" sz="4000" b="0" dirty="0" err="1">
                <a:ln w="19050">
                  <a:solidFill>
                    <a:schemeClr val="bg1"/>
                  </a:solidFill>
                </a:ln>
                <a:noFill/>
                <a:latin typeface="Syne Extra Bold" pitchFamily="34" charset="0"/>
                <a:ea typeface="Syne Extra Bold" pitchFamily="34" charset="-122"/>
                <a:cs typeface="B Koodak" panose="00000700000000000000" pitchFamily="2" charset="-78"/>
              </a:rPr>
              <a:t>مصنوعی</a:t>
            </a:r>
            <a:br>
              <a:rPr lang="en-US" sz="4000" b="0" dirty="0">
                <a:ln w="19050">
                  <a:solidFill>
                    <a:schemeClr val="bg1"/>
                  </a:solidFill>
                </a:ln>
                <a:noFill/>
                <a:cs typeface="B Koodak" panose="00000700000000000000" pitchFamily="2" charset="-78"/>
              </a:rPr>
            </a:br>
            <a:endParaRPr lang="en-GB" sz="4000" b="0" dirty="0">
              <a:ln w="19050">
                <a:solidFill>
                  <a:schemeClr val="bg1"/>
                </a:solidFill>
              </a:ln>
              <a:noFill/>
              <a:cs typeface="B Koodak" panose="00000700000000000000" pitchFamily="2" charset="-78"/>
            </a:endParaRPr>
          </a:p>
        </p:txBody>
      </p:sp>
      <p:sp>
        <p:nvSpPr>
          <p:cNvPr id="376" name="Google Shape;376;p32"/>
          <p:cNvSpPr txBox="1">
            <a:spLocks noGrp="1"/>
          </p:cNvSpPr>
          <p:nvPr>
            <p:ph type="subTitle" idx="1"/>
          </p:nvPr>
        </p:nvSpPr>
        <p:spPr>
          <a:xfrm>
            <a:off x="442314" y="3370921"/>
            <a:ext cx="2599500" cy="68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a-IR" dirty="0">
                <a:ln w="0"/>
                <a:solidFill>
                  <a:schemeClr val="accent1"/>
                </a:solidFill>
                <a:effectLst>
                  <a:outerShdw blurRad="38100" dist="25400" dir="5400000" algn="ctr" rotWithShape="0">
                    <a:srgbClr val="6E747A">
                      <a:alpha val="43000"/>
                    </a:srgbClr>
                  </a:outerShdw>
                </a:effectLst>
                <a:cs typeface="B Koodak" panose="00000700000000000000" pitchFamily="2" charset="-78"/>
              </a:rPr>
              <a:t>حامد محمدی </a:t>
            </a:r>
          </a:p>
          <a:p>
            <a:pPr marL="0" lvl="0" indent="0" algn="l" rtl="0">
              <a:spcBef>
                <a:spcPts val="0"/>
              </a:spcBef>
              <a:spcAft>
                <a:spcPts val="0"/>
              </a:spcAft>
              <a:buNone/>
            </a:pPr>
            <a:r>
              <a:rPr lang="fa-IR" dirty="0">
                <a:ln w="0"/>
                <a:solidFill>
                  <a:schemeClr val="accent1"/>
                </a:solidFill>
                <a:effectLst>
                  <a:outerShdw blurRad="38100" dist="25400" dir="5400000" algn="ctr" rotWithShape="0">
                    <a:srgbClr val="6E747A">
                      <a:alpha val="43000"/>
                    </a:srgbClr>
                  </a:outerShdw>
                </a:effectLst>
                <a:cs typeface="B Koodak" panose="00000700000000000000" pitchFamily="2" charset="-78"/>
              </a:rPr>
              <a:t>محمد سعید حاجیانی</a:t>
            </a:r>
            <a:endParaRPr dirty="0">
              <a:cs typeface="B Koodak" panose="00000700000000000000" pitchFamily="2" charset="-78"/>
            </a:endParaRPr>
          </a:p>
        </p:txBody>
      </p:sp>
      <p:cxnSp>
        <p:nvCxnSpPr>
          <p:cNvPr id="377" name="Google Shape;377;p32"/>
          <p:cNvCxnSpPr/>
          <p:nvPr/>
        </p:nvCxnSpPr>
        <p:spPr>
          <a:xfrm>
            <a:off x="550665" y="2755600"/>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79" name="Google Shape;379;p32"/>
          <p:cNvGrpSpPr/>
          <p:nvPr/>
        </p:nvGrpSpPr>
        <p:grpSpPr>
          <a:xfrm flipH="1">
            <a:off x="5345789" y="1311743"/>
            <a:ext cx="2977245" cy="3278667"/>
            <a:chOff x="3691700" y="944200"/>
            <a:chExt cx="3679700" cy="3820400"/>
          </a:xfrm>
        </p:grpSpPr>
        <p:sp>
          <p:nvSpPr>
            <p:cNvPr id="380" name="Google Shape;380;p32"/>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2"/>
          <p:cNvGrpSpPr/>
          <p:nvPr/>
        </p:nvGrpSpPr>
        <p:grpSpPr>
          <a:xfrm>
            <a:off x="5000263" y="2130983"/>
            <a:ext cx="1154018" cy="1296827"/>
            <a:chOff x="5120600" y="1098675"/>
            <a:chExt cx="2324050" cy="3552950"/>
          </a:xfrm>
        </p:grpSpPr>
        <p:sp>
          <p:nvSpPr>
            <p:cNvPr id="397" name="Google Shape;397;p32"/>
            <p:cNvSpPr/>
            <p:nvPr/>
          </p:nvSpPr>
          <p:spPr>
            <a:xfrm>
              <a:off x="5120600" y="1249900"/>
              <a:ext cx="1298650" cy="3250925"/>
            </a:xfrm>
            <a:custGeom>
              <a:avLst/>
              <a:gdLst/>
              <a:ahLst/>
              <a:cxnLst/>
              <a:rect l="l" t="t" r="r" b="b"/>
              <a:pathLst>
                <a:path w="51946" h="130037" fill="none" extrusionOk="0">
                  <a:moveTo>
                    <a:pt x="51945" y="262"/>
                  </a:moveTo>
                  <a:lnTo>
                    <a:pt x="41731" y="262"/>
                  </a:lnTo>
                  <a:lnTo>
                    <a:pt x="41731" y="314"/>
                  </a:lnTo>
                  <a:cubicBezTo>
                    <a:pt x="31900" y="0"/>
                    <a:pt x="22016" y="6241"/>
                    <a:pt x="14555" y="19175"/>
                  </a:cubicBezTo>
                  <a:cubicBezTo>
                    <a:pt x="0" y="44380"/>
                    <a:pt x="0" y="85640"/>
                    <a:pt x="14555" y="110863"/>
                  </a:cubicBezTo>
                  <a:cubicBezTo>
                    <a:pt x="22016" y="123762"/>
                    <a:pt x="31900" y="130037"/>
                    <a:pt x="41731" y="129706"/>
                  </a:cubicBezTo>
                  <a:lnTo>
                    <a:pt x="41731" y="129758"/>
                  </a:lnTo>
                  <a:lnTo>
                    <a:pt x="51945" y="129758"/>
                  </a:lnTo>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6370425" y="1471275"/>
              <a:ext cx="898150" cy="2823000"/>
            </a:xfrm>
            <a:custGeom>
              <a:avLst/>
              <a:gdLst/>
              <a:ahLst/>
              <a:cxnLst/>
              <a:rect l="l" t="t" r="r" b="b"/>
              <a:pathLst>
                <a:path w="35926" h="112920" fill="none" extrusionOk="0">
                  <a:moveTo>
                    <a:pt x="19959" y="17048"/>
                  </a:moveTo>
                  <a:cubicBezTo>
                    <a:pt x="32021" y="38715"/>
                    <a:pt x="32021" y="74188"/>
                    <a:pt x="19959" y="95872"/>
                  </a:cubicBezTo>
                  <a:cubicBezTo>
                    <a:pt x="14433" y="105825"/>
                    <a:pt x="7286" y="111142"/>
                    <a:pt x="0" y="111961"/>
                  </a:cubicBezTo>
                  <a:cubicBezTo>
                    <a:pt x="8576" y="112920"/>
                    <a:pt x="17344" y="107603"/>
                    <a:pt x="23863" y="95872"/>
                  </a:cubicBezTo>
                  <a:cubicBezTo>
                    <a:pt x="35926" y="74188"/>
                    <a:pt x="35926" y="38715"/>
                    <a:pt x="23863" y="17048"/>
                  </a:cubicBezTo>
                  <a:cubicBezTo>
                    <a:pt x="17344" y="5317"/>
                    <a:pt x="8576" y="0"/>
                    <a:pt x="0" y="959"/>
                  </a:cubicBezTo>
                  <a:cubicBezTo>
                    <a:pt x="7286" y="1778"/>
                    <a:pt x="14433" y="7095"/>
                    <a:pt x="19959" y="17048"/>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392950" y="1098675"/>
              <a:ext cx="2051700" cy="3552950"/>
            </a:xfrm>
            <a:custGeom>
              <a:avLst/>
              <a:gdLst/>
              <a:ahLst/>
              <a:cxnLst/>
              <a:rect l="l" t="t" r="r" b="b"/>
              <a:pathLst>
                <a:path w="82068" h="142118" fill="none" extrusionOk="0">
                  <a:moveTo>
                    <a:pt x="67512" y="116912"/>
                  </a:moveTo>
                  <a:cubicBezTo>
                    <a:pt x="82067" y="91689"/>
                    <a:pt x="82067" y="50429"/>
                    <a:pt x="67512" y="25206"/>
                  </a:cubicBezTo>
                  <a:cubicBezTo>
                    <a:pt x="52957" y="1"/>
                    <a:pt x="29146" y="1"/>
                    <a:pt x="14573" y="25206"/>
                  </a:cubicBezTo>
                  <a:cubicBezTo>
                    <a:pt x="1" y="50429"/>
                    <a:pt x="18" y="91689"/>
                    <a:pt x="14573" y="116894"/>
                  </a:cubicBezTo>
                  <a:cubicBezTo>
                    <a:pt x="29128" y="142117"/>
                    <a:pt x="52957" y="142117"/>
                    <a:pt x="67512" y="116912"/>
                  </a:cubicBezTo>
                  <a:close/>
                  <a:moveTo>
                    <a:pt x="19140" y="110724"/>
                  </a:moveTo>
                  <a:cubicBezTo>
                    <a:pt x="7078" y="89074"/>
                    <a:pt x="7078" y="53637"/>
                    <a:pt x="19140" y="31987"/>
                  </a:cubicBezTo>
                  <a:cubicBezTo>
                    <a:pt x="31185" y="10337"/>
                    <a:pt x="50918" y="10337"/>
                    <a:pt x="62962" y="31987"/>
                  </a:cubicBezTo>
                  <a:cubicBezTo>
                    <a:pt x="75025" y="53637"/>
                    <a:pt x="75025" y="89074"/>
                    <a:pt x="62962" y="110724"/>
                  </a:cubicBezTo>
                  <a:cubicBezTo>
                    <a:pt x="50918" y="132391"/>
                    <a:pt x="31185" y="132391"/>
                    <a:pt x="19140" y="110724"/>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6071475" y="1900075"/>
              <a:ext cx="790100" cy="2010275"/>
            </a:xfrm>
            <a:custGeom>
              <a:avLst/>
              <a:gdLst/>
              <a:ahLst/>
              <a:cxnLst/>
              <a:rect l="l" t="t" r="r" b="b"/>
              <a:pathLst>
                <a:path w="31604" h="80411" fill="none" extrusionOk="0">
                  <a:moveTo>
                    <a:pt x="13527" y="1"/>
                  </a:moveTo>
                  <a:lnTo>
                    <a:pt x="18687" y="1"/>
                  </a:lnTo>
                  <a:lnTo>
                    <a:pt x="18687" y="3905"/>
                  </a:lnTo>
                  <a:cubicBezTo>
                    <a:pt x="19523" y="4132"/>
                    <a:pt x="20343" y="4411"/>
                    <a:pt x="21127" y="4777"/>
                  </a:cubicBezTo>
                  <a:cubicBezTo>
                    <a:pt x="21981" y="5195"/>
                    <a:pt x="22783" y="5666"/>
                    <a:pt x="23567" y="6224"/>
                  </a:cubicBezTo>
                  <a:cubicBezTo>
                    <a:pt x="24387" y="6816"/>
                    <a:pt x="25154" y="7479"/>
                    <a:pt x="25868" y="8228"/>
                  </a:cubicBezTo>
                  <a:cubicBezTo>
                    <a:pt x="26618" y="9030"/>
                    <a:pt x="27298" y="9919"/>
                    <a:pt x="27873" y="10860"/>
                  </a:cubicBezTo>
                  <a:cubicBezTo>
                    <a:pt x="28518" y="11906"/>
                    <a:pt x="29058" y="13004"/>
                    <a:pt x="29494" y="14155"/>
                  </a:cubicBezTo>
                  <a:cubicBezTo>
                    <a:pt x="29982" y="15462"/>
                    <a:pt x="30331" y="16804"/>
                    <a:pt x="30557" y="18181"/>
                  </a:cubicBezTo>
                  <a:cubicBezTo>
                    <a:pt x="30819" y="19768"/>
                    <a:pt x="30941" y="21371"/>
                    <a:pt x="30941" y="22975"/>
                  </a:cubicBezTo>
                  <a:cubicBezTo>
                    <a:pt x="30941" y="25520"/>
                    <a:pt x="30435" y="27699"/>
                    <a:pt x="29442" y="29477"/>
                  </a:cubicBezTo>
                  <a:cubicBezTo>
                    <a:pt x="28431" y="31272"/>
                    <a:pt x="27210" y="32161"/>
                    <a:pt x="25781" y="32161"/>
                  </a:cubicBezTo>
                  <a:cubicBezTo>
                    <a:pt x="24352" y="32161"/>
                    <a:pt x="23132" y="31272"/>
                    <a:pt x="22138" y="29477"/>
                  </a:cubicBezTo>
                  <a:cubicBezTo>
                    <a:pt x="21127" y="27699"/>
                    <a:pt x="20621" y="25520"/>
                    <a:pt x="20621" y="22975"/>
                  </a:cubicBezTo>
                  <a:cubicBezTo>
                    <a:pt x="20604" y="21389"/>
                    <a:pt x="20848" y="19803"/>
                    <a:pt x="21354" y="18286"/>
                  </a:cubicBezTo>
                  <a:cubicBezTo>
                    <a:pt x="21824" y="16857"/>
                    <a:pt x="22469" y="15741"/>
                    <a:pt x="23271" y="14939"/>
                  </a:cubicBezTo>
                  <a:cubicBezTo>
                    <a:pt x="22103" y="13702"/>
                    <a:pt x="20569" y="12952"/>
                    <a:pt x="18687" y="12725"/>
                  </a:cubicBezTo>
                  <a:lnTo>
                    <a:pt x="18687" y="33660"/>
                  </a:lnTo>
                  <a:lnTo>
                    <a:pt x="19994" y="34532"/>
                  </a:lnTo>
                  <a:cubicBezTo>
                    <a:pt x="21057" y="35247"/>
                    <a:pt x="21877" y="35787"/>
                    <a:pt x="22417" y="36170"/>
                  </a:cubicBezTo>
                  <a:cubicBezTo>
                    <a:pt x="22975" y="36554"/>
                    <a:pt x="23724" y="37129"/>
                    <a:pt x="24683" y="37931"/>
                  </a:cubicBezTo>
                  <a:cubicBezTo>
                    <a:pt x="25502" y="38576"/>
                    <a:pt x="26252" y="39308"/>
                    <a:pt x="26914" y="40110"/>
                  </a:cubicBezTo>
                  <a:cubicBezTo>
                    <a:pt x="27577" y="40947"/>
                    <a:pt x="28169" y="41818"/>
                    <a:pt x="28744" y="42725"/>
                  </a:cubicBezTo>
                  <a:cubicBezTo>
                    <a:pt x="29407" y="43753"/>
                    <a:pt x="29930" y="44869"/>
                    <a:pt x="30296" y="46036"/>
                  </a:cubicBezTo>
                  <a:cubicBezTo>
                    <a:pt x="30679" y="47379"/>
                    <a:pt x="30993" y="48721"/>
                    <a:pt x="31202" y="50098"/>
                  </a:cubicBezTo>
                  <a:cubicBezTo>
                    <a:pt x="31464" y="51754"/>
                    <a:pt x="31603" y="53445"/>
                    <a:pt x="31586" y="55153"/>
                  </a:cubicBezTo>
                  <a:cubicBezTo>
                    <a:pt x="31603" y="57820"/>
                    <a:pt x="31289" y="60504"/>
                    <a:pt x="30644" y="63102"/>
                  </a:cubicBezTo>
                  <a:cubicBezTo>
                    <a:pt x="30104" y="65385"/>
                    <a:pt x="29215" y="67581"/>
                    <a:pt x="28030" y="69621"/>
                  </a:cubicBezTo>
                  <a:cubicBezTo>
                    <a:pt x="26966" y="71399"/>
                    <a:pt x="25572" y="72985"/>
                    <a:pt x="23951" y="74275"/>
                  </a:cubicBezTo>
                  <a:cubicBezTo>
                    <a:pt x="22417" y="75478"/>
                    <a:pt x="20621" y="76314"/>
                    <a:pt x="18704" y="76715"/>
                  </a:cubicBezTo>
                  <a:lnTo>
                    <a:pt x="18704" y="80411"/>
                  </a:lnTo>
                  <a:lnTo>
                    <a:pt x="13544" y="80411"/>
                  </a:lnTo>
                  <a:lnTo>
                    <a:pt x="13544" y="76680"/>
                  </a:lnTo>
                  <a:cubicBezTo>
                    <a:pt x="12655" y="76506"/>
                    <a:pt x="11784" y="76245"/>
                    <a:pt x="10947" y="75896"/>
                  </a:cubicBezTo>
                  <a:cubicBezTo>
                    <a:pt x="10023" y="75530"/>
                    <a:pt x="9134" y="75077"/>
                    <a:pt x="8298" y="74536"/>
                  </a:cubicBezTo>
                  <a:cubicBezTo>
                    <a:pt x="7391" y="73961"/>
                    <a:pt x="6537" y="73316"/>
                    <a:pt x="5753" y="72584"/>
                  </a:cubicBezTo>
                  <a:cubicBezTo>
                    <a:pt x="4899" y="71782"/>
                    <a:pt x="4149" y="70893"/>
                    <a:pt x="3504" y="69917"/>
                  </a:cubicBezTo>
                  <a:cubicBezTo>
                    <a:pt x="2772" y="68871"/>
                    <a:pt x="2162" y="67738"/>
                    <a:pt x="1656" y="66553"/>
                  </a:cubicBezTo>
                  <a:cubicBezTo>
                    <a:pt x="1098" y="65228"/>
                    <a:pt x="698" y="63834"/>
                    <a:pt x="436" y="62422"/>
                  </a:cubicBezTo>
                  <a:cubicBezTo>
                    <a:pt x="140" y="60783"/>
                    <a:pt x="0" y="59110"/>
                    <a:pt x="0" y="57436"/>
                  </a:cubicBezTo>
                  <a:cubicBezTo>
                    <a:pt x="0" y="54891"/>
                    <a:pt x="506" y="52730"/>
                    <a:pt x="1517" y="50935"/>
                  </a:cubicBezTo>
                  <a:cubicBezTo>
                    <a:pt x="2510" y="49139"/>
                    <a:pt x="3731" y="48250"/>
                    <a:pt x="5160" y="48250"/>
                  </a:cubicBezTo>
                  <a:cubicBezTo>
                    <a:pt x="6589" y="48250"/>
                    <a:pt x="7810" y="49139"/>
                    <a:pt x="8821" y="50935"/>
                  </a:cubicBezTo>
                  <a:cubicBezTo>
                    <a:pt x="9832" y="52730"/>
                    <a:pt x="10320" y="54891"/>
                    <a:pt x="10320" y="57436"/>
                  </a:cubicBezTo>
                  <a:cubicBezTo>
                    <a:pt x="10337" y="58988"/>
                    <a:pt x="10110" y="60522"/>
                    <a:pt x="9657" y="61986"/>
                  </a:cubicBezTo>
                  <a:cubicBezTo>
                    <a:pt x="9204" y="63380"/>
                    <a:pt x="8611" y="64479"/>
                    <a:pt x="7844" y="65315"/>
                  </a:cubicBezTo>
                  <a:cubicBezTo>
                    <a:pt x="9309" y="66797"/>
                    <a:pt x="11209" y="67616"/>
                    <a:pt x="13544" y="67756"/>
                  </a:cubicBezTo>
                  <a:lnTo>
                    <a:pt x="13544" y="46751"/>
                  </a:lnTo>
                  <a:lnTo>
                    <a:pt x="12237" y="45897"/>
                  </a:lnTo>
                  <a:cubicBezTo>
                    <a:pt x="11174" y="45182"/>
                    <a:pt x="10372" y="44642"/>
                    <a:pt x="9814" y="44258"/>
                  </a:cubicBezTo>
                  <a:cubicBezTo>
                    <a:pt x="9274" y="43875"/>
                    <a:pt x="8507" y="43282"/>
                    <a:pt x="7565" y="42498"/>
                  </a:cubicBezTo>
                  <a:cubicBezTo>
                    <a:pt x="6746" y="41836"/>
                    <a:pt x="5997" y="41121"/>
                    <a:pt x="5317" y="40319"/>
                  </a:cubicBezTo>
                  <a:cubicBezTo>
                    <a:pt x="4672" y="39465"/>
                    <a:pt x="4062" y="38593"/>
                    <a:pt x="3504" y="37704"/>
                  </a:cubicBezTo>
                  <a:cubicBezTo>
                    <a:pt x="2842" y="36676"/>
                    <a:pt x="2319" y="35560"/>
                    <a:pt x="1953" y="34375"/>
                  </a:cubicBezTo>
                  <a:cubicBezTo>
                    <a:pt x="1552" y="33050"/>
                    <a:pt x="1238" y="31708"/>
                    <a:pt x="1029" y="30331"/>
                  </a:cubicBezTo>
                  <a:cubicBezTo>
                    <a:pt x="767" y="28658"/>
                    <a:pt x="628" y="26967"/>
                    <a:pt x="645" y="25276"/>
                  </a:cubicBezTo>
                  <a:cubicBezTo>
                    <a:pt x="628" y="22539"/>
                    <a:pt x="924" y="19803"/>
                    <a:pt x="1569" y="17118"/>
                  </a:cubicBezTo>
                  <a:cubicBezTo>
                    <a:pt x="2075" y="14800"/>
                    <a:pt x="2946" y="12569"/>
                    <a:pt x="4114" y="10512"/>
                  </a:cubicBezTo>
                  <a:cubicBezTo>
                    <a:pt x="5143" y="8699"/>
                    <a:pt x="6537" y="7130"/>
                    <a:pt x="8193" y="5875"/>
                  </a:cubicBezTo>
                  <a:cubicBezTo>
                    <a:pt x="9762" y="4672"/>
                    <a:pt x="11592" y="3905"/>
                    <a:pt x="13544" y="3592"/>
                  </a:cubicBezTo>
                  <a:close/>
                  <a:moveTo>
                    <a:pt x="13527" y="13562"/>
                  </a:moveTo>
                  <a:cubicBezTo>
                    <a:pt x="12586" y="14190"/>
                    <a:pt x="11906" y="15096"/>
                    <a:pt x="11557" y="16159"/>
                  </a:cubicBezTo>
                  <a:cubicBezTo>
                    <a:pt x="11139" y="17327"/>
                    <a:pt x="10930" y="18826"/>
                    <a:pt x="10930" y="20674"/>
                  </a:cubicBezTo>
                  <a:cubicBezTo>
                    <a:pt x="10930" y="24091"/>
                    <a:pt x="11784" y="26914"/>
                    <a:pt x="13510" y="29146"/>
                  </a:cubicBezTo>
                  <a:close/>
                  <a:moveTo>
                    <a:pt x="18687" y="51248"/>
                  </a:moveTo>
                  <a:lnTo>
                    <a:pt x="18687" y="66536"/>
                  </a:lnTo>
                  <a:cubicBezTo>
                    <a:pt x="20395" y="65280"/>
                    <a:pt x="21266" y="63014"/>
                    <a:pt x="21266" y="59720"/>
                  </a:cubicBezTo>
                  <a:cubicBezTo>
                    <a:pt x="21266" y="56321"/>
                    <a:pt x="20395" y="53497"/>
                    <a:pt x="18669" y="51266"/>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 name="Google Shape;1278;p58">
            <a:extLst>
              <a:ext uri="{FF2B5EF4-FFF2-40B4-BE49-F238E27FC236}">
                <a16:creationId xmlns:a16="http://schemas.microsoft.com/office/drawing/2014/main" id="{795D2922-0CA1-579B-DBD5-F159D4057F67}"/>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3" name="Oval 2">
            <a:extLst>
              <a:ext uri="{FF2B5EF4-FFF2-40B4-BE49-F238E27FC236}">
                <a16:creationId xmlns:a16="http://schemas.microsoft.com/office/drawing/2014/main" id="{C5D96E40-4C4B-27DA-06A9-E32EF12884C1}"/>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13/1</a:t>
            </a:r>
            <a:endParaRPr lang="fa-IR" dirty="0"/>
          </a:p>
        </p:txBody>
      </p:sp>
      <p:cxnSp>
        <p:nvCxnSpPr>
          <p:cNvPr id="4" name="Google Shape;1278;p58">
            <a:extLst>
              <a:ext uri="{FF2B5EF4-FFF2-40B4-BE49-F238E27FC236}">
                <a16:creationId xmlns:a16="http://schemas.microsoft.com/office/drawing/2014/main" id="{33E1F467-085E-BCA5-0982-1DE71ED755A0}"/>
              </a:ext>
            </a:extLst>
          </p:cNvPr>
          <p:cNvCxnSpPr>
            <a:cxnSpLocks/>
            <a:endCxn id="3"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731777D2-4FFF-984A-C442-E574F89418FA}"/>
            </a:ext>
          </a:extLst>
        </p:cNvPr>
        <p:cNvGrpSpPr/>
        <p:nvPr/>
      </p:nvGrpSpPr>
      <p:grpSpPr>
        <a:xfrm>
          <a:off x="0" y="0"/>
          <a:ext cx="0" cy="0"/>
          <a:chOff x="0" y="0"/>
          <a:chExt cx="0" cy="0"/>
        </a:xfrm>
      </p:grpSpPr>
      <p:grpSp>
        <p:nvGrpSpPr>
          <p:cNvPr id="781" name="Google Shape;13059;p80">
            <a:extLst>
              <a:ext uri="{FF2B5EF4-FFF2-40B4-BE49-F238E27FC236}">
                <a16:creationId xmlns:a16="http://schemas.microsoft.com/office/drawing/2014/main" id="{2ED7B4BD-6424-E693-87CA-54876BD45F5A}"/>
              </a:ext>
            </a:extLst>
          </p:cNvPr>
          <p:cNvGrpSpPr/>
          <p:nvPr/>
        </p:nvGrpSpPr>
        <p:grpSpPr>
          <a:xfrm>
            <a:off x="-4349104" y="-2682501"/>
            <a:ext cx="3961352" cy="4365894"/>
            <a:chOff x="4212429" y="1502385"/>
            <a:chExt cx="321037" cy="353822"/>
          </a:xfrm>
          <a:solidFill>
            <a:srgbClr val="213755"/>
          </a:solidFill>
        </p:grpSpPr>
        <p:sp>
          <p:nvSpPr>
            <p:cNvPr id="782" name="Google Shape;13060;p80">
              <a:extLst>
                <a:ext uri="{FF2B5EF4-FFF2-40B4-BE49-F238E27FC236}">
                  <a16:creationId xmlns:a16="http://schemas.microsoft.com/office/drawing/2014/main" id="{D468CE72-8B8A-7ABC-8511-E4E5A928199E}"/>
                </a:ext>
              </a:extLst>
            </p:cNvPr>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783" name="Google Shape;13061;p80">
              <a:extLst>
                <a:ext uri="{FF2B5EF4-FFF2-40B4-BE49-F238E27FC236}">
                  <a16:creationId xmlns:a16="http://schemas.microsoft.com/office/drawing/2014/main" id="{E5EA41F1-F6F9-84A3-74EE-00E306DB3E25}"/>
                </a:ext>
              </a:extLst>
            </p:cNvPr>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784" name="Google Shape;13062;p80">
              <a:extLst>
                <a:ext uri="{FF2B5EF4-FFF2-40B4-BE49-F238E27FC236}">
                  <a16:creationId xmlns:a16="http://schemas.microsoft.com/office/drawing/2014/main" id="{D59D9FC6-FCFD-93C4-1561-CC9E505A129F}"/>
                </a:ext>
              </a:extLst>
            </p:cNvPr>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785" name="Google Shape;13063;p80">
              <a:extLst>
                <a:ext uri="{FF2B5EF4-FFF2-40B4-BE49-F238E27FC236}">
                  <a16:creationId xmlns:a16="http://schemas.microsoft.com/office/drawing/2014/main" id="{CEFF4FBA-7F77-62EF-521C-7AB8EE122E8A}"/>
                </a:ext>
              </a:extLst>
            </p:cNvPr>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mc:AlternateContent xmlns:mc="http://schemas.openxmlformats.org/markup-compatibility/2006">
        <mc:Choice xmlns:am3d="http://schemas.microsoft.com/office/drawing/2017/model3d" Requires="am3d">
          <p:graphicFrame>
            <p:nvGraphicFramePr>
              <p:cNvPr id="787" name="3D Model 786">
                <a:extLst>
                  <a:ext uri="{FF2B5EF4-FFF2-40B4-BE49-F238E27FC236}">
                    <a16:creationId xmlns:a16="http://schemas.microsoft.com/office/drawing/2014/main" id="{54155AC0-9438-47B1-298B-585DD91AB8DA}"/>
                  </a:ext>
                </a:extLst>
              </p:cNvPr>
              <p:cNvGraphicFramePr>
                <a:graphicFrameLocks noChangeAspect="1"/>
              </p:cNvGraphicFramePr>
              <p:nvPr>
                <p:extLst>
                  <p:ext uri="{D42A27DB-BD31-4B8C-83A1-F6EECF244321}">
                    <p14:modId xmlns:p14="http://schemas.microsoft.com/office/powerpoint/2010/main" val="1861660641"/>
                  </p:ext>
                </p:extLst>
              </p:nvPr>
            </p:nvGraphicFramePr>
            <p:xfrm>
              <a:off x="9834377" y="3681786"/>
              <a:ext cx="2028295" cy="2006437"/>
            </p:xfrm>
            <a:graphic>
              <a:graphicData uri="http://schemas.microsoft.com/office/drawing/2017/model3d">
                <am3d:model3d r:embed="rId3">
                  <am3d:spPr>
                    <a:xfrm>
                      <a:off x="0" y="0"/>
                      <a:ext cx="2028295" cy="2006437"/>
                    </a:xfrm>
                    <a:prstGeom prst="rect">
                      <a:avLst/>
                    </a:prstGeom>
                  </am3d:spPr>
                  <am3d:camera>
                    <am3d:pos x="0" y="0" z="66595739"/>
                    <am3d:up dx="0" dy="36000000" dz="0"/>
                    <am3d:lookAt x="0" y="0" z="0"/>
                    <am3d:perspective fov="2700000"/>
                  </am3d:camera>
                  <am3d:trans>
                    <am3d:meterPerModelUnit n="206774" d="1000000"/>
                    <am3d:preTrans dx="-33043759" dy="-18055922" dz="-11027639"/>
                    <am3d:scale>
                      <am3d:sx n="1000000" d="1000000"/>
                      <am3d:sy n="1000000" d="1000000"/>
                      <am3d:sz n="1000000" d="1000000"/>
                    </am3d:scale>
                    <am3d:rot ax="-9407679" ay="851985" az="-10439786"/>
                    <am3d:postTrans dx="0" dy="0" dz="0"/>
                  </am3d:trans>
                  <am3d:raster rName="Office3DRenderer" rVer="16.0.8326">
                    <am3d:blip r:embed="rId4"/>
                  </am3d:raster>
                  <am3d:objViewport viewportSz="286627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87" name="3D Model 786">
                <a:extLst>
                  <a:ext uri="{FF2B5EF4-FFF2-40B4-BE49-F238E27FC236}">
                    <a16:creationId xmlns:a16="http://schemas.microsoft.com/office/drawing/2014/main" id="{54155AC0-9438-47B1-298B-585DD91AB8DA}"/>
                  </a:ext>
                </a:extLst>
              </p:cNvPr>
              <p:cNvPicPr>
                <a:picLocks noGrp="1" noRot="1" noChangeAspect="1" noMove="1" noResize="1" noEditPoints="1" noAdjustHandles="1" noChangeArrowheads="1" noChangeShapeType="1" noCrop="1"/>
              </p:cNvPicPr>
              <p:nvPr/>
            </p:nvPicPr>
            <p:blipFill>
              <a:blip r:embed="rId4"/>
              <a:stretch>
                <a:fillRect/>
              </a:stretch>
            </p:blipFill>
            <p:spPr>
              <a:xfrm>
                <a:off x="9834377" y="3681786"/>
                <a:ext cx="2028295" cy="2006437"/>
              </a:xfrm>
              <a:prstGeom prst="rect">
                <a:avLst/>
              </a:prstGeom>
            </p:spPr>
          </p:pic>
        </mc:Fallback>
      </mc:AlternateContent>
      <p:sp>
        <p:nvSpPr>
          <p:cNvPr id="5" name="Google Shape;375;p32">
            <a:extLst>
              <a:ext uri="{FF2B5EF4-FFF2-40B4-BE49-F238E27FC236}">
                <a16:creationId xmlns:a16="http://schemas.microsoft.com/office/drawing/2014/main" id="{EF6BF69B-3B7F-1295-E3BC-39709E2056CC}"/>
              </a:ext>
            </a:extLst>
          </p:cNvPr>
          <p:cNvSpPr txBox="1">
            <a:spLocks/>
          </p:cNvSpPr>
          <p:nvPr/>
        </p:nvSpPr>
        <p:spPr>
          <a:xfrm>
            <a:off x="13475208" y="447209"/>
            <a:ext cx="5346959"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چالش‌های امنیتی و قانونی</a:t>
            </a:r>
            <a:endParaRPr lang="en-GB" sz="4000" b="0" dirty="0">
              <a:ln w="19050">
                <a:solidFill>
                  <a:schemeClr val="bg1"/>
                </a:solidFill>
              </a:ln>
              <a:noFill/>
              <a:cs typeface="B Koodak" panose="00000700000000000000" pitchFamily="2" charset="-78"/>
            </a:endParaRPr>
          </a:p>
        </p:txBody>
      </p:sp>
      <p:sp>
        <p:nvSpPr>
          <p:cNvPr id="12" name="Text 2">
            <a:extLst>
              <a:ext uri="{FF2B5EF4-FFF2-40B4-BE49-F238E27FC236}">
                <a16:creationId xmlns:a16="http://schemas.microsoft.com/office/drawing/2014/main" id="{B63EAC21-7CA6-6BF7-F6D0-26207A3BB6C3}"/>
              </a:ext>
            </a:extLst>
          </p:cNvPr>
          <p:cNvSpPr/>
          <p:nvPr/>
        </p:nvSpPr>
        <p:spPr>
          <a:xfrm>
            <a:off x="16602904" y="1987560"/>
            <a:ext cx="1772022" cy="221456"/>
          </a:xfrm>
          <a:prstGeom prst="rect">
            <a:avLst/>
          </a:prstGeom>
          <a:noFill/>
          <a:ln/>
        </p:spPr>
        <p:txBody>
          <a:bodyPr wrap="none" lIns="0" tIns="0" rIns="0" bIns="0" rtlCol="0" anchor="t"/>
          <a:lstStyle/>
          <a:p>
            <a:pPr algn="r" rtl="1">
              <a:lnSpc>
                <a:spcPts val="1719"/>
              </a:lnSpc>
            </a:pPr>
            <a:r>
              <a:rPr lang="fa-IR" sz="2400" b="1" dirty="0">
                <a:solidFill>
                  <a:schemeClr val="tx1"/>
                </a:solidFill>
                <a:latin typeface="Syne Extra Bold" pitchFamily="34" charset="0"/>
                <a:ea typeface="Syne Extra Bold" pitchFamily="34" charset="-122"/>
                <a:cs typeface="B Koodak" panose="00000700000000000000" pitchFamily="2" charset="-78"/>
              </a:rPr>
              <a:t>وابستگی بیش از حد به الگوریتم‌ها و خطرات آن</a:t>
            </a:r>
            <a:endParaRPr lang="en-US" sz="2000" dirty="0">
              <a:solidFill>
                <a:schemeClr val="tx1"/>
              </a:solidFill>
              <a:cs typeface="B Koodak" panose="00000700000000000000" pitchFamily="2" charset="-78"/>
            </a:endParaRPr>
          </a:p>
        </p:txBody>
      </p:sp>
      <p:sp>
        <p:nvSpPr>
          <p:cNvPr id="14" name="Text 2">
            <a:extLst>
              <a:ext uri="{FF2B5EF4-FFF2-40B4-BE49-F238E27FC236}">
                <a16:creationId xmlns:a16="http://schemas.microsoft.com/office/drawing/2014/main" id="{C40BCBF3-C695-CBA1-34F2-7ACD878C70F6}"/>
              </a:ext>
            </a:extLst>
          </p:cNvPr>
          <p:cNvSpPr/>
          <p:nvPr/>
        </p:nvSpPr>
        <p:spPr>
          <a:xfrm>
            <a:off x="16602904" y="2777996"/>
            <a:ext cx="1772022" cy="221456"/>
          </a:xfrm>
          <a:prstGeom prst="rect">
            <a:avLst/>
          </a:prstGeom>
          <a:noFill/>
          <a:ln/>
        </p:spPr>
        <p:txBody>
          <a:bodyPr wrap="none" lIns="0" tIns="0" rIns="0" bIns="0" rtlCol="0" anchor="t"/>
          <a:lstStyle/>
          <a:p>
            <a:pPr algn="r" rtl="1">
              <a:lnSpc>
                <a:spcPts val="1719"/>
              </a:lnSpc>
            </a:pPr>
            <a:r>
              <a:rPr lang="fa-IR" sz="2400" b="1" dirty="0">
                <a:solidFill>
                  <a:schemeClr val="tx1"/>
                </a:solidFill>
                <a:latin typeface="Syne Extra Bold" pitchFamily="34" charset="0"/>
                <a:ea typeface="Syne Extra Bold" pitchFamily="34" charset="-122"/>
                <a:cs typeface="B Koodak" panose="00000700000000000000" pitchFamily="2" charset="-78"/>
              </a:rPr>
              <a:t>تهدیدات سایبری و نیاز به محافظت داده‌های مالی</a:t>
            </a:r>
            <a:endParaRPr lang="en-US" sz="2000" dirty="0">
              <a:solidFill>
                <a:schemeClr val="tx1"/>
              </a:solidFill>
              <a:cs typeface="B Koodak" panose="00000700000000000000" pitchFamily="2" charset="-78"/>
            </a:endParaRPr>
          </a:p>
        </p:txBody>
      </p:sp>
      <p:sp>
        <p:nvSpPr>
          <p:cNvPr id="16" name="Text 2">
            <a:extLst>
              <a:ext uri="{FF2B5EF4-FFF2-40B4-BE49-F238E27FC236}">
                <a16:creationId xmlns:a16="http://schemas.microsoft.com/office/drawing/2014/main" id="{B173A9BC-EC54-701F-C156-3DB3DA3DF02B}"/>
              </a:ext>
            </a:extLst>
          </p:cNvPr>
          <p:cNvSpPr/>
          <p:nvPr/>
        </p:nvSpPr>
        <p:spPr>
          <a:xfrm>
            <a:off x="16602904" y="3568433"/>
            <a:ext cx="1772022" cy="221456"/>
          </a:xfrm>
          <a:prstGeom prst="rect">
            <a:avLst/>
          </a:prstGeom>
          <a:noFill/>
          <a:ln/>
        </p:spPr>
        <p:txBody>
          <a:bodyPr wrap="none" lIns="0" tIns="0" rIns="0" bIns="0" rtlCol="0" anchor="t"/>
          <a:lstStyle/>
          <a:p>
            <a:pPr algn="r" rtl="1">
              <a:lnSpc>
                <a:spcPts val="1719"/>
              </a:lnSpc>
            </a:pPr>
            <a:r>
              <a:rPr lang="fa-IR" sz="2400" b="1" dirty="0">
                <a:solidFill>
                  <a:schemeClr val="tx1"/>
                </a:solidFill>
                <a:latin typeface="Syne Extra Bold" pitchFamily="34" charset="0"/>
                <a:ea typeface="Syne Extra Bold" pitchFamily="34" charset="-122"/>
                <a:cs typeface="B Koodak" panose="00000700000000000000" pitchFamily="2" charset="-78"/>
              </a:rPr>
              <a:t>قوانین نظارتی و اخلاقی در استفاده از هوش مصنوعی</a:t>
            </a:r>
            <a:endParaRPr lang="en-US" sz="2000" dirty="0">
              <a:solidFill>
                <a:schemeClr val="tx1"/>
              </a:solidFill>
              <a:cs typeface="B Koodak" panose="00000700000000000000" pitchFamily="2" charset="-78"/>
            </a:endParaRPr>
          </a:p>
        </p:txBody>
      </p:sp>
      <mc:AlternateContent xmlns:mc="http://schemas.openxmlformats.org/markup-compatibility/2006">
        <mc:Choice xmlns:am3d="http://schemas.microsoft.com/office/drawing/2017/model3d" Requires="am3d">
          <p:graphicFrame>
            <p:nvGraphicFramePr>
              <p:cNvPr id="786" name="3D Model 785">
                <a:extLst>
                  <a:ext uri="{FF2B5EF4-FFF2-40B4-BE49-F238E27FC236}">
                    <a16:creationId xmlns:a16="http://schemas.microsoft.com/office/drawing/2014/main" id="{8EDB413B-66A4-FF53-E839-B28699691B68}"/>
                  </a:ext>
                </a:extLst>
              </p:cNvPr>
              <p:cNvGraphicFramePr>
                <a:graphicFrameLocks noChangeAspect="1"/>
              </p:cNvGraphicFramePr>
              <p:nvPr>
                <p:extLst>
                  <p:ext uri="{D42A27DB-BD31-4B8C-83A1-F6EECF244321}">
                    <p14:modId xmlns:p14="http://schemas.microsoft.com/office/powerpoint/2010/main" val="542742830"/>
                  </p:ext>
                </p:extLst>
              </p:nvPr>
            </p:nvGraphicFramePr>
            <p:xfrm>
              <a:off x="-1941949" y="6107474"/>
              <a:ext cx="1957611" cy="2149070"/>
            </p:xfrm>
            <a:graphic>
              <a:graphicData uri="http://schemas.microsoft.com/office/drawing/2017/model3d">
                <am3d:model3d r:embed="rId5">
                  <am3d:spPr>
                    <a:xfrm>
                      <a:off x="0" y="0"/>
                      <a:ext cx="1957611" cy="2149070"/>
                    </a:xfrm>
                    <a:prstGeom prst="rect">
                      <a:avLst/>
                    </a:prstGeom>
                  </am3d:spPr>
                  <am3d:camera>
                    <am3d:pos x="0" y="0" z="65215174"/>
                    <am3d:up dx="0" dy="36000000" dz="0"/>
                    <am3d:lookAt x="0" y="0" z="0"/>
                    <am3d:perspective fov="2700000"/>
                  </am3d:camera>
                  <am3d:trans>
                    <am3d:meterPerModelUnit n="4963695" d="1000000"/>
                    <am3d:preTrans dx="-1784147" dy="-2073416" dz="0"/>
                    <am3d:scale>
                      <am3d:sx n="1000000" d="1000000"/>
                      <am3d:sy n="1000000" d="1000000"/>
                      <am3d:sz n="1000000" d="1000000"/>
                    </am3d:scale>
                    <am3d:rot ax="-6226359" ay="4948781" az="-6233256"/>
                    <am3d:postTrans dx="0" dy="0" dz="0"/>
                  </am3d:trans>
                  <am3d:raster rName="Office3DRenderer" rVer="16.0.8326">
                    <am3d:blip r:embed="rId6"/>
                  </am3d:raster>
                  <am3d:objViewport viewportSz="300489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86" name="3D Model 785">
                <a:extLst>
                  <a:ext uri="{FF2B5EF4-FFF2-40B4-BE49-F238E27FC236}">
                    <a16:creationId xmlns:a16="http://schemas.microsoft.com/office/drawing/2014/main" id="{8EDB413B-66A4-FF53-E839-B28699691B68}"/>
                  </a:ext>
                </a:extLst>
              </p:cNvPr>
              <p:cNvPicPr>
                <a:picLocks noGrp="1" noRot="1" noChangeAspect="1" noMove="1" noResize="1" noEditPoints="1" noAdjustHandles="1" noChangeArrowheads="1" noChangeShapeType="1" noCrop="1"/>
              </p:cNvPicPr>
              <p:nvPr/>
            </p:nvPicPr>
            <p:blipFill>
              <a:blip r:embed="rId6"/>
              <a:stretch>
                <a:fillRect/>
              </a:stretch>
            </p:blipFill>
            <p:spPr>
              <a:xfrm>
                <a:off x="-1941949" y="6107474"/>
                <a:ext cx="1957611" cy="2149070"/>
              </a:xfrm>
              <a:prstGeom prst="rect">
                <a:avLst/>
              </a:prstGeom>
            </p:spPr>
          </p:pic>
        </mc:Fallback>
      </mc:AlternateContent>
      <p:sp>
        <p:nvSpPr>
          <p:cNvPr id="2" name="Google Shape;375;p32">
            <a:extLst>
              <a:ext uri="{FF2B5EF4-FFF2-40B4-BE49-F238E27FC236}">
                <a16:creationId xmlns:a16="http://schemas.microsoft.com/office/drawing/2014/main" id="{EFB1A8F1-B907-5566-DA59-C911A859C4D4}"/>
              </a:ext>
            </a:extLst>
          </p:cNvPr>
          <p:cNvSpPr txBox="1">
            <a:spLocks/>
          </p:cNvSpPr>
          <p:nvPr/>
        </p:nvSpPr>
        <p:spPr>
          <a:xfrm>
            <a:off x="2049781" y="376531"/>
            <a:ext cx="6550360"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 ادغام فناوری‌های جدید در بازار سهام</a:t>
            </a:r>
            <a:endParaRPr lang="en-GB" sz="4000" b="0" dirty="0">
              <a:ln w="19050">
                <a:solidFill>
                  <a:schemeClr val="bg1"/>
                </a:solidFill>
              </a:ln>
              <a:noFill/>
              <a:cs typeface="B Koodak" panose="00000700000000000000" pitchFamily="2" charset="-78"/>
            </a:endParaRPr>
          </a:p>
        </p:txBody>
      </p:sp>
      <p:sp>
        <p:nvSpPr>
          <p:cNvPr id="3" name="Text 2">
            <a:extLst>
              <a:ext uri="{FF2B5EF4-FFF2-40B4-BE49-F238E27FC236}">
                <a16:creationId xmlns:a16="http://schemas.microsoft.com/office/drawing/2014/main" id="{4629CB9C-4D9D-7333-0920-4DFE2CDB988D}"/>
              </a:ext>
            </a:extLst>
          </p:cNvPr>
          <p:cNvSpPr/>
          <p:nvPr/>
        </p:nvSpPr>
        <p:spPr>
          <a:xfrm>
            <a:off x="6055616" y="2410467"/>
            <a:ext cx="2150385" cy="928078"/>
          </a:xfrm>
          <a:prstGeom prst="rect">
            <a:avLst/>
          </a:prstGeom>
          <a:noFill/>
          <a:ln/>
        </p:spPr>
        <p:txBody>
          <a:bodyPr wrap="none" lIns="0" tIns="0" rIns="0" bIns="0" rtlCol="0" anchor="t"/>
          <a:lstStyle/>
          <a:p>
            <a:pPr algn="just" rtl="1">
              <a:lnSpc>
                <a:spcPct val="150000"/>
              </a:lnSpc>
            </a:pPr>
            <a:r>
              <a:rPr lang="fa-IR" sz="2000" b="1" dirty="0">
                <a:solidFill>
                  <a:schemeClr val="tx1"/>
                </a:solidFill>
                <a:latin typeface="Syne Extra Bold" pitchFamily="34" charset="0"/>
                <a:ea typeface="Syne Extra Bold" pitchFamily="34" charset="-122"/>
                <a:cs typeface="B Koodak" panose="00000700000000000000" pitchFamily="2" charset="-78"/>
              </a:rPr>
              <a:t>استفاده از اینترنت اشیا</a:t>
            </a:r>
          </a:p>
          <a:p>
            <a:pPr algn="just" rtl="1">
              <a:lnSpc>
                <a:spcPct val="150000"/>
              </a:lnSpc>
            </a:pPr>
            <a:r>
              <a:rPr lang="fa-IR" sz="2000" b="1" dirty="0">
                <a:solidFill>
                  <a:schemeClr val="tx1"/>
                </a:solidFill>
                <a:latin typeface="Syne Extra Bold" pitchFamily="34" charset="0"/>
                <a:ea typeface="Syne Extra Bold" pitchFamily="34" charset="-122"/>
                <a:cs typeface="B Koodak" panose="00000700000000000000" pitchFamily="2" charset="-78"/>
              </a:rPr>
              <a:t> (</a:t>
            </a:r>
            <a:r>
              <a:rPr lang="en-GB" sz="2000" b="1" dirty="0">
                <a:solidFill>
                  <a:schemeClr val="tx1"/>
                </a:solidFill>
                <a:latin typeface="Syne Extra Bold" pitchFamily="34" charset="0"/>
                <a:ea typeface="Syne Extra Bold" pitchFamily="34" charset="-122"/>
                <a:cs typeface="B Koodak" panose="00000700000000000000" pitchFamily="2" charset="-78"/>
              </a:rPr>
              <a:t>IoT</a:t>
            </a:r>
            <a:r>
              <a:rPr lang="fa-IR" sz="2000" b="1" dirty="0">
                <a:solidFill>
                  <a:schemeClr val="tx1"/>
                </a:solidFill>
                <a:latin typeface="Syne Extra Bold" pitchFamily="34" charset="0"/>
                <a:ea typeface="Syne Extra Bold" pitchFamily="34" charset="-122"/>
                <a:cs typeface="B Koodak" panose="00000700000000000000" pitchFamily="2" charset="-78"/>
              </a:rPr>
              <a:t> برای تحلیل بازار</a:t>
            </a:r>
            <a:r>
              <a:rPr lang="fa-IR" sz="1800" b="1" dirty="0">
                <a:solidFill>
                  <a:schemeClr val="tx1"/>
                </a:solidFill>
                <a:latin typeface="Syne Extra Bold" pitchFamily="34" charset="0"/>
                <a:ea typeface="Syne Extra Bold" pitchFamily="34" charset="-122"/>
                <a:cs typeface="B Koodak" panose="00000700000000000000" pitchFamily="2" charset="-78"/>
              </a:rPr>
              <a:t>)</a:t>
            </a:r>
            <a:endParaRPr lang="en-US" sz="1800" dirty="0">
              <a:solidFill>
                <a:schemeClr val="tx1"/>
              </a:solidFill>
              <a:cs typeface="B Koodak" panose="00000700000000000000" pitchFamily="2" charset="-78"/>
            </a:endParaRPr>
          </a:p>
        </p:txBody>
      </p:sp>
      <p:sp>
        <p:nvSpPr>
          <p:cNvPr id="6" name="Text 2">
            <a:extLst>
              <a:ext uri="{FF2B5EF4-FFF2-40B4-BE49-F238E27FC236}">
                <a16:creationId xmlns:a16="http://schemas.microsoft.com/office/drawing/2014/main" id="{DEAEF33C-0477-AFE7-4D63-CC038B2B40C6}"/>
              </a:ext>
            </a:extLst>
          </p:cNvPr>
          <p:cNvSpPr/>
          <p:nvPr/>
        </p:nvSpPr>
        <p:spPr>
          <a:xfrm>
            <a:off x="3319342" y="2400059"/>
            <a:ext cx="2041024" cy="755874"/>
          </a:xfrm>
          <a:prstGeom prst="rect">
            <a:avLst/>
          </a:prstGeom>
          <a:noFill/>
          <a:ln/>
        </p:spPr>
        <p:txBody>
          <a:bodyPr wrap="none" lIns="0" tIns="0" rIns="0" bIns="0" rtlCol="0" anchor="t"/>
          <a:lstStyle/>
          <a:p>
            <a:pPr algn="r" rtl="1">
              <a:lnSpc>
                <a:spcPct val="150000"/>
              </a:lnSpc>
            </a:pPr>
            <a:r>
              <a:rPr lang="fa-IR" sz="2000" b="1" dirty="0">
                <a:solidFill>
                  <a:schemeClr val="tx1"/>
                </a:solidFill>
                <a:latin typeface="Syne Extra Bold" pitchFamily="34" charset="0"/>
                <a:ea typeface="Syne Extra Bold" pitchFamily="34" charset="-122"/>
                <a:cs typeface="B Koodak" panose="00000700000000000000" pitchFamily="2" charset="-78"/>
              </a:rPr>
              <a:t>ترکیب بلاک‌چین و </a:t>
            </a:r>
          </a:p>
          <a:p>
            <a:pPr algn="r" rtl="1">
              <a:lnSpc>
                <a:spcPct val="150000"/>
              </a:lnSpc>
            </a:pPr>
            <a:r>
              <a:rPr lang="fa-IR" sz="2000" b="1" dirty="0">
                <a:solidFill>
                  <a:schemeClr val="tx1"/>
                </a:solidFill>
                <a:latin typeface="Syne Extra Bold" pitchFamily="34" charset="0"/>
                <a:ea typeface="Syne Extra Bold" pitchFamily="34" charset="-122"/>
                <a:cs typeface="B Koodak" panose="00000700000000000000" pitchFamily="2" charset="-78"/>
              </a:rPr>
              <a:t>هوش مصنوعی</a:t>
            </a:r>
          </a:p>
        </p:txBody>
      </p:sp>
      <p:sp>
        <p:nvSpPr>
          <p:cNvPr id="7" name="Text 2">
            <a:extLst>
              <a:ext uri="{FF2B5EF4-FFF2-40B4-BE49-F238E27FC236}">
                <a16:creationId xmlns:a16="http://schemas.microsoft.com/office/drawing/2014/main" id="{43FC8A05-9715-4D71-2323-012A9D502D76}"/>
              </a:ext>
            </a:extLst>
          </p:cNvPr>
          <p:cNvSpPr/>
          <p:nvPr/>
        </p:nvSpPr>
        <p:spPr>
          <a:xfrm>
            <a:off x="1118477" y="2375880"/>
            <a:ext cx="1772022" cy="755874"/>
          </a:xfrm>
          <a:prstGeom prst="rect">
            <a:avLst/>
          </a:prstGeom>
          <a:noFill/>
          <a:ln/>
        </p:spPr>
        <p:txBody>
          <a:bodyPr wrap="none" lIns="0" tIns="0" rIns="0" bIns="0" rtlCol="0" anchor="t"/>
          <a:lstStyle/>
          <a:p>
            <a:pPr algn="r" rtl="1">
              <a:lnSpc>
                <a:spcPct val="150000"/>
              </a:lnSpc>
            </a:pPr>
            <a:r>
              <a:rPr lang="fa-IR" sz="2000" dirty="0">
                <a:solidFill>
                  <a:schemeClr val="tx1"/>
                </a:solidFill>
                <a:cs typeface="B Koodak" panose="00000700000000000000" pitchFamily="2" charset="-78"/>
              </a:rPr>
              <a:t>تأثیرات نوآوری بر</a:t>
            </a:r>
          </a:p>
          <a:p>
            <a:pPr algn="r" rtl="1">
              <a:lnSpc>
                <a:spcPct val="150000"/>
              </a:lnSpc>
            </a:pPr>
            <a:r>
              <a:rPr lang="fa-IR" sz="2000" dirty="0">
                <a:solidFill>
                  <a:schemeClr val="tx1"/>
                </a:solidFill>
                <a:cs typeface="B Koodak" panose="00000700000000000000" pitchFamily="2" charset="-78"/>
              </a:rPr>
              <a:t>ساختار بازارهای مالی</a:t>
            </a:r>
            <a:endParaRPr lang="en-US" dirty="0">
              <a:solidFill>
                <a:schemeClr val="tx1"/>
              </a:solidFill>
              <a:cs typeface="B Koodak" panose="00000700000000000000" pitchFamily="2" charset="-78"/>
            </a:endParaRPr>
          </a:p>
        </p:txBody>
      </p:sp>
      <p:sp>
        <p:nvSpPr>
          <p:cNvPr id="8" name="Google Shape;9185;p74">
            <a:extLst>
              <a:ext uri="{FF2B5EF4-FFF2-40B4-BE49-F238E27FC236}">
                <a16:creationId xmlns:a16="http://schemas.microsoft.com/office/drawing/2014/main" id="{BF9CD0CF-4FC6-9C53-B12D-E24E75E0C57B}"/>
              </a:ext>
            </a:extLst>
          </p:cNvPr>
          <p:cNvSpPr/>
          <p:nvPr/>
        </p:nvSpPr>
        <p:spPr>
          <a:xfrm>
            <a:off x="6951574" y="1851835"/>
            <a:ext cx="522420" cy="520209"/>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bg1">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0025;p76">
            <a:extLst>
              <a:ext uri="{FF2B5EF4-FFF2-40B4-BE49-F238E27FC236}">
                <a16:creationId xmlns:a16="http://schemas.microsoft.com/office/drawing/2014/main" id="{7940D73C-E9E2-9164-37F5-6E7F42AC2655}"/>
              </a:ext>
            </a:extLst>
          </p:cNvPr>
          <p:cNvGrpSpPr/>
          <p:nvPr/>
        </p:nvGrpSpPr>
        <p:grpSpPr>
          <a:xfrm>
            <a:off x="4416536" y="1845676"/>
            <a:ext cx="522420" cy="522468"/>
            <a:chOff x="1308631" y="1507830"/>
            <a:chExt cx="350166" cy="350198"/>
          </a:xfrm>
          <a:solidFill>
            <a:schemeClr val="bg1">
              <a:lumMod val="60000"/>
              <a:lumOff val="40000"/>
            </a:schemeClr>
          </a:solidFill>
        </p:grpSpPr>
        <p:sp>
          <p:nvSpPr>
            <p:cNvPr id="10" name="Google Shape;10026;p76">
              <a:extLst>
                <a:ext uri="{FF2B5EF4-FFF2-40B4-BE49-F238E27FC236}">
                  <a16:creationId xmlns:a16="http://schemas.microsoft.com/office/drawing/2014/main" id="{0261EC42-00A0-02D0-9358-B9E99AD6ACA3}"/>
                </a:ext>
              </a:extLst>
            </p:cNvPr>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027;p76">
              <a:extLst>
                <a:ext uri="{FF2B5EF4-FFF2-40B4-BE49-F238E27FC236}">
                  <a16:creationId xmlns:a16="http://schemas.microsoft.com/office/drawing/2014/main" id="{10071BD0-86A5-8BE0-50B1-04E932EA207C}"/>
                </a:ext>
              </a:extLst>
            </p:cNvPr>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028;p76">
              <a:extLst>
                <a:ext uri="{FF2B5EF4-FFF2-40B4-BE49-F238E27FC236}">
                  <a16:creationId xmlns:a16="http://schemas.microsoft.com/office/drawing/2014/main" id="{AA8D6C98-80CA-F31E-3D82-3F64F990F178}"/>
                </a:ext>
              </a:extLst>
            </p:cNvPr>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029;p76">
              <a:extLst>
                <a:ext uri="{FF2B5EF4-FFF2-40B4-BE49-F238E27FC236}">
                  <a16:creationId xmlns:a16="http://schemas.microsoft.com/office/drawing/2014/main" id="{DE760783-6EA6-74E8-F6AD-9578BCEBD178}"/>
                </a:ext>
              </a:extLst>
            </p:cNvPr>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1083;p77">
            <a:extLst>
              <a:ext uri="{FF2B5EF4-FFF2-40B4-BE49-F238E27FC236}">
                <a16:creationId xmlns:a16="http://schemas.microsoft.com/office/drawing/2014/main" id="{F0D77F23-1872-6EB9-FCA1-FA86014D9A15}"/>
              </a:ext>
            </a:extLst>
          </p:cNvPr>
          <p:cNvGrpSpPr/>
          <p:nvPr/>
        </p:nvGrpSpPr>
        <p:grpSpPr>
          <a:xfrm>
            <a:off x="1781359" y="1793478"/>
            <a:ext cx="358938" cy="582402"/>
            <a:chOff x="2691555" y="2884503"/>
            <a:chExt cx="215044" cy="348924"/>
          </a:xfrm>
          <a:solidFill>
            <a:schemeClr val="bg1">
              <a:lumMod val="60000"/>
              <a:lumOff val="40000"/>
            </a:schemeClr>
          </a:solidFill>
        </p:grpSpPr>
        <p:sp>
          <p:nvSpPr>
            <p:cNvPr id="18" name="Google Shape;11084;p77">
              <a:extLst>
                <a:ext uri="{FF2B5EF4-FFF2-40B4-BE49-F238E27FC236}">
                  <a16:creationId xmlns:a16="http://schemas.microsoft.com/office/drawing/2014/main" id="{1BBBF945-A617-5671-9CFD-6E1688AFE70D}"/>
                </a:ext>
              </a:extLst>
            </p:cNvPr>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085;p77">
              <a:extLst>
                <a:ext uri="{FF2B5EF4-FFF2-40B4-BE49-F238E27FC236}">
                  <a16:creationId xmlns:a16="http://schemas.microsoft.com/office/drawing/2014/main" id="{7AB3F6B5-DB61-83E1-C3B1-F0B3B3B02E02}"/>
                </a:ext>
              </a:extLst>
            </p:cNvPr>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086;p77">
              <a:extLst>
                <a:ext uri="{FF2B5EF4-FFF2-40B4-BE49-F238E27FC236}">
                  <a16:creationId xmlns:a16="http://schemas.microsoft.com/office/drawing/2014/main" id="{3B07EFC2-ACA0-907F-FD47-945B8AB9F262}"/>
                </a:ext>
              </a:extLst>
            </p:cNvPr>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88" name="Google Shape;706;p38">
            <a:extLst>
              <a:ext uri="{FF2B5EF4-FFF2-40B4-BE49-F238E27FC236}">
                <a16:creationId xmlns:a16="http://schemas.microsoft.com/office/drawing/2014/main" id="{82894614-072A-78BD-D178-41B604B2152B}"/>
              </a:ext>
            </a:extLst>
          </p:cNvPr>
          <p:cNvCxnSpPr>
            <a:cxnSpLocks/>
          </p:cNvCxnSpPr>
          <p:nvPr/>
        </p:nvCxnSpPr>
        <p:spPr>
          <a:xfrm>
            <a:off x="8793843" y="1451728"/>
            <a:ext cx="0" cy="2348416"/>
          </a:xfrm>
          <a:prstGeom prst="straightConnector1">
            <a:avLst/>
          </a:prstGeom>
          <a:noFill/>
          <a:ln w="19050" cap="flat" cmpd="sng">
            <a:solidFill>
              <a:schemeClr val="bg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789" name="Google Shape;706;p38">
            <a:extLst>
              <a:ext uri="{FF2B5EF4-FFF2-40B4-BE49-F238E27FC236}">
                <a16:creationId xmlns:a16="http://schemas.microsoft.com/office/drawing/2014/main" id="{50624233-9371-6A9A-D883-996D20702E79}"/>
              </a:ext>
            </a:extLst>
          </p:cNvPr>
          <p:cNvCxnSpPr>
            <a:cxnSpLocks/>
          </p:cNvCxnSpPr>
          <p:nvPr/>
        </p:nvCxnSpPr>
        <p:spPr>
          <a:xfrm>
            <a:off x="3238124" y="4246801"/>
            <a:ext cx="1557862" cy="0"/>
          </a:xfrm>
          <a:prstGeom prst="straightConnector1">
            <a:avLst/>
          </a:prstGeom>
          <a:noFill/>
          <a:ln w="19050" cap="flat" cmpd="sng">
            <a:solidFill>
              <a:schemeClr val="tx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791" name="Google Shape;706;p38">
            <a:extLst>
              <a:ext uri="{FF2B5EF4-FFF2-40B4-BE49-F238E27FC236}">
                <a16:creationId xmlns:a16="http://schemas.microsoft.com/office/drawing/2014/main" id="{B1421807-E5F9-2648-48EB-0D0D8E39261F}"/>
              </a:ext>
            </a:extLst>
          </p:cNvPr>
          <p:cNvCxnSpPr>
            <a:cxnSpLocks/>
          </p:cNvCxnSpPr>
          <p:nvPr/>
        </p:nvCxnSpPr>
        <p:spPr>
          <a:xfrm>
            <a:off x="4416536" y="4647294"/>
            <a:ext cx="4295073"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25" name="Google Shape;1278;p58">
            <a:extLst>
              <a:ext uri="{FF2B5EF4-FFF2-40B4-BE49-F238E27FC236}">
                <a16:creationId xmlns:a16="http://schemas.microsoft.com/office/drawing/2014/main" id="{5DC12C9F-857B-97DE-D979-1FB6AC896363}"/>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26" name="Oval 25">
            <a:extLst>
              <a:ext uri="{FF2B5EF4-FFF2-40B4-BE49-F238E27FC236}">
                <a16:creationId xmlns:a16="http://schemas.microsoft.com/office/drawing/2014/main" id="{AE45B300-DF9D-7678-BBD6-51CB6CA2567C}"/>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13/7</a:t>
            </a:r>
          </a:p>
        </p:txBody>
      </p:sp>
      <p:cxnSp>
        <p:nvCxnSpPr>
          <p:cNvPr id="27" name="Google Shape;1278;p58">
            <a:extLst>
              <a:ext uri="{FF2B5EF4-FFF2-40B4-BE49-F238E27FC236}">
                <a16:creationId xmlns:a16="http://schemas.microsoft.com/office/drawing/2014/main" id="{8AFDBAF4-0248-5C83-9489-E06ACB889367}"/>
              </a:ext>
            </a:extLst>
          </p:cNvPr>
          <p:cNvCxnSpPr>
            <a:cxnSpLocks/>
            <a:endCxn id="26"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extLst>
      <p:ext uri="{BB962C8B-B14F-4D97-AF65-F5344CB8AC3E}">
        <p14:creationId xmlns:p14="http://schemas.microsoft.com/office/powerpoint/2010/main" val="3198904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91A2C072-F500-6A61-35BA-E565E8F3BFBC}"/>
            </a:ext>
          </a:extLst>
        </p:cNvPr>
        <p:cNvGrpSpPr/>
        <p:nvPr/>
      </p:nvGrpSpPr>
      <p:grpSpPr>
        <a:xfrm>
          <a:off x="0" y="0"/>
          <a:ext cx="0" cy="0"/>
          <a:chOff x="0" y="0"/>
          <a:chExt cx="0" cy="0"/>
        </a:xfrm>
      </p:grpSpPr>
      <p:grpSp>
        <p:nvGrpSpPr>
          <p:cNvPr id="53" name="Google Shape;12667;p80">
            <a:extLst>
              <a:ext uri="{FF2B5EF4-FFF2-40B4-BE49-F238E27FC236}">
                <a16:creationId xmlns:a16="http://schemas.microsoft.com/office/drawing/2014/main" id="{A4B75EC2-3990-A1AD-308D-B4050CE7F7C6}"/>
              </a:ext>
            </a:extLst>
          </p:cNvPr>
          <p:cNvGrpSpPr/>
          <p:nvPr/>
        </p:nvGrpSpPr>
        <p:grpSpPr>
          <a:xfrm>
            <a:off x="1468157" y="1503069"/>
            <a:ext cx="3103843" cy="2408975"/>
            <a:chOff x="1327676" y="2910480"/>
            <a:chExt cx="347934" cy="310024"/>
          </a:xfrm>
          <a:solidFill>
            <a:schemeClr val="bg1">
              <a:lumMod val="60000"/>
              <a:lumOff val="40000"/>
            </a:schemeClr>
          </a:solidFill>
          <a:effectLst>
            <a:glow rad="139700">
              <a:schemeClr val="bg1">
                <a:lumMod val="75000"/>
                <a:alpha val="40000"/>
              </a:schemeClr>
            </a:glow>
            <a:reflection blurRad="6350" stA="50000" endA="300" endPos="55500" dist="101600" dir="5400000" sy="-100000" algn="bl" rotWithShape="0"/>
          </a:effectLst>
        </p:grpSpPr>
        <p:sp>
          <p:nvSpPr>
            <p:cNvPr id="54" name="Google Shape;12668;p80">
              <a:extLst>
                <a:ext uri="{FF2B5EF4-FFF2-40B4-BE49-F238E27FC236}">
                  <a16:creationId xmlns:a16="http://schemas.microsoft.com/office/drawing/2014/main" id="{4E47E9E4-907D-C546-D9CF-DE759E7DA4FB}"/>
                </a:ext>
              </a:extLst>
            </p:cNvPr>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669;p80">
              <a:extLst>
                <a:ext uri="{FF2B5EF4-FFF2-40B4-BE49-F238E27FC236}">
                  <a16:creationId xmlns:a16="http://schemas.microsoft.com/office/drawing/2014/main" id="{AF96A38E-35F8-F125-20C4-2A930ABB07FA}"/>
                </a:ext>
              </a:extLst>
            </p:cNvPr>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670;p80">
              <a:extLst>
                <a:ext uri="{FF2B5EF4-FFF2-40B4-BE49-F238E27FC236}">
                  <a16:creationId xmlns:a16="http://schemas.microsoft.com/office/drawing/2014/main" id="{87BB123C-2FC6-A218-C44C-5F6345CB36EA}"/>
                </a:ext>
              </a:extLst>
            </p:cNvPr>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2671;p80">
              <a:extLst>
                <a:ext uri="{FF2B5EF4-FFF2-40B4-BE49-F238E27FC236}">
                  <a16:creationId xmlns:a16="http://schemas.microsoft.com/office/drawing/2014/main" id="{99A098E2-90CC-D948-C287-5614435EB6E2}"/>
                </a:ext>
              </a:extLst>
            </p:cNvPr>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672;p80">
              <a:extLst>
                <a:ext uri="{FF2B5EF4-FFF2-40B4-BE49-F238E27FC236}">
                  <a16:creationId xmlns:a16="http://schemas.microsoft.com/office/drawing/2014/main" id="{E23D9C53-597A-3EB1-CF0B-E32DCC8EA921}"/>
                </a:ext>
              </a:extLst>
            </p:cNvPr>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375;p32">
            <a:extLst>
              <a:ext uri="{FF2B5EF4-FFF2-40B4-BE49-F238E27FC236}">
                <a16:creationId xmlns:a16="http://schemas.microsoft.com/office/drawing/2014/main" id="{ACD90397-AF56-2CB6-71D2-E1EFAC1E2AE4}"/>
              </a:ext>
            </a:extLst>
          </p:cNvPr>
          <p:cNvSpPr txBox="1">
            <a:spLocks/>
          </p:cNvSpPr>
          <p:nvPr/>
        </p:nvSpPr>
        <p:spPr>
          <a:xfrm>
            <a:off x="10823391" y="376531"/>
            <a:ext cx="6550360"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 ادغام فناوری‌های جدید در بازار سهام</a:t>
            </a:r>
            <a:endParaRPr lang="en-GB" sz="4000" b="0" dirty="0">
              <a:ln w="19050">
                <a:solidFill>
                  <a:schemeClr val="bg1"/>
                </a:solidFill>
              </a:ln>
              <a:noFill/>
              <a:cs typeface="B Koodak" panose="00000700000000000000" pitchFamily="2" charset="-78"/>
            </a:endParaRPr>
          </a:p>
        </p:txBody>
      </p:sp>
      <p:sp>
        <p:nvSpPr>
          <p:cNvPr id="3" name="Text 2">
            <a:extLst>
              <a:ext uri="{FF2B5EF4-FFF2-40B4-BE49-F238E27FC236}">
                <a16:creationId xmlns:a16="http://schemas.microsoft.com/office/drawing/2014/main" id="{B049DF50-08E6-31F2-BCF7-4ACC28E9F6F8}"/>
              </a:ext>
            </a:extLst>
          </p:cNvPr>
          <p:cNvSpPr/>
          <p:nvPr/>
        </p:nvSpPr>
        <p:spPr>
          <a:xfrm>
            <a:off x="14829226" y="2410467"/>
            <a:ext cx="2150385" cy="928078"/>
          </a:xfrm>
          <a:prstGeom prst="rect">
            <a:avLst/>
          </a:prstGeom>
          <a:noFill/>
          <a:ln/>
        </p:spPr>
        <p:txBody>
          <a:bodyPr wrap="none" lIns="0" tIns="0" rIns="0" bIns="0" rtlCol="0" anchor="t"/>
          <a:lstStyle/>
          <a:p>
            <a:pPr algn="just" rtl="1">
              <a:lnSpc>
                <a:spcPct val="150000"/>
              </a:lnSpc>
            </a:pPr>
            <a:r>
              <a:rPr lang="fa-IR" sz="2000" b="1" dirty="0">
                <a:solidFill>
                  <a:schemeClr val="tx1"/>
                </a:solidFill>
                <a:latin typeface="Syne Extra Bold" pitchFamily="34" charset="0"/>
                <a:ea typeface="Syne Extra Bold" pitchFamily="34" charset="-122"/>
                <a:cs typeface="B Koodak" panose="00000700000000000000" pitchFamily="2" charset="-78"/>
              </a:rPr>
              <a:t>استفاده از اینترنت اشیا</a:t>
            </a:r>
          </a:p>
          <a:p>
            <a:pPr algn="just" rtl="1">
              <a:lnSpc>
                <a:spcPct val="150000"/>
              </a:lnSpc>
            </a:pPr>
            <a:r>
              <a:rPr lang="fa-IR" sz="2000" b="1" dirty="0">
                <a:solidFill>
                  <a:schemeClr val="tx1"/>
                </a:solidFill>
                <a:latin typeface="Syne Extra Bold" pitchFamily="34" charset="0"/>
                <a:ea typeface="Syne Extra Bold" pitchFamily="34" charset="-122"/>
                <a:cs typeface="B Koodak" panose="00000700000000000000" pitchFamily="2" charset="-78"/>
              </a:rPr>
              <a:t> (</a:t>
            </a:r>
            <a:r>
              <a:rPr lang="en-GB" sz="2000" b="1" dirty="0">
                <a:solidFill>
                  <a:schemeClr val="tx1"/>
                </a:solidFill>
                <a:latin typeface="Syne Extra Bold" pitchFamily="34" charset="0"/>
                <a:ea typeface="Syne Extra Bold" pitchFamily="34" charset="-122"/>
                <a:cs typeface="B Koodak" panose="00000700000000000000" pitchFamily="2" charset="-78"/>
              </a:rPr>
              <a:t>IoT</a:t>
            </a:r>
            <a:r>
              <a:rPr lang="fa-IR" sz="2000" b="1" dirty="0">
                <a:solidFill>
                  <a:schemeClr val="tx1"/>
                </a:solidFill>
                <a:latin typeface="Syne Extra Bold" pitchFamily="34" charset="0"/>
                <a:ea typeface="Syne Extra Bold" pitchFamily="34" charset="-122"/>
                <a:cs typeface="B Koodak" panose="00000700000000000000" pitchFamily="2" charset="-78"/>
              </a:rPr>
              <a:t>برای تحلیل بازار</a:t>
            </a:r>
            <a:r>
              <a:rPr lang="fa-IR" sz="1800" b="1" dirty="0">
                <a:solidFill>
                  <a:schemeClr val="tx1"/>
                </a:solidFill>
                <a:latin typeface="Syne Extra Bold" pitchFamily="34" charset="0"/>
                <a:ea typeface="Syne Extra Bold" pitchFamily="34" charset="-122"/>
                <a:cs typeface="B Koodak" panose="00000700000000000000" pitchFamily="2" charset="-78"/>
              </a:rPr>
              <a:t>)</a:t>
            </a:r>
            <a:endParaRPr lang="en-US" sz="1800" dirty="0">
              <a:solidFill>
                <a:schemeClr val="tx1"/>
              </a:solidFill>
              <a:cs typeface="B Koodak" panose="00000700000000000000" pitchFamily="2" charset="-78"/>
            </a:endParaRPr>
          </a:p>
        </p:txBody>
      </p:sp>
      <p:sp>
        <p:nvSpPr>
          <p:cNvPr id="6" name="Text 2">
            <a:extLst>
              <a:ext uri="{FF2B5EF4-FFF2-40B4-BE49-F238E27FC236}">
                <a16:creationId xmlns:a16="http://schemas.microsoft.com/office/drawing/2014/main" id="{FF025F05-0768-33B2-92B3-88EB888CD190}"/>
              </a:ext>
            </a:extLst>
          </p:cNvPr>
          <p:cNvSpPr/>
          <p:nvPr/>
        </p:nvSpPr>
        <p:spPr>
          <a:xfrm>
            <a:off x="12092952" y="2400059"/>
            <a:ext cx="2041024" cy="755874"/>
          </a:xfrm>
          <a:prstGeom prst="rect">
            <a:avLst/>
          </a:prstGeom>
          <a:noFill/>
          <a:ln/>
        </p:spPr>
        <p:txBody>
          <a:bodyPr wrap="none" lIns="0" tIns="0" rIns="0" bIns="0" rtlCol="0" anchor="t"/>
          <a:lstStyle/>
          <a:p>
            <a:pPr algn="r" rtl="1">
              <a:lnSpc>
                <a:spcPct val="150000"/>
              </a:lnSpc>
            </a:pPr>
            <a:r>
              <a:rPr lang="fa-IR" sz="2000" b="1">
                <a:solidFill>
                  <a:schemeClr val="tx1"/>
                </a:solidFill>
                <a:latin typeface="Syne Extra Bold" pitchFamily="34" charset="0"/>
                <a:ea typeface="Syne Extra Bold" pitchFamily="34" charset="-122"/>
                <a:cs typeface="B Koodak" panose="00000700000000000000" pitchFamily="2" charset="-78"/>
              </a:rPr>
              <a:t>ترکیب بلاک‌چین و </a:t>
            </a:r>
          </a:p>
          <a:p>
            <a:pPr algn="r" rtl="1">
              <a:lnSpc>
                <a:spcPct val="150000"/>
              </a:lnSpc>
            </a:pPr>
            <a:r>
              <a:rPr lang="fa-IR" sz="2000" b="1">
                <a:solidFill>
                  <a:schemeClr val="tx1"/>
                </a:solidFill>
                <a:latin typeface="Syne Extra Bold" pitchFamily="34" charset="0"/>
                <a:ea typeface="Syne Extra Bold" pitchFamily="34" charset="-122"/>
                <a:cs typeface="B Koodak" panose="00000700000000000000" pitchFamily="2" charset="-78"/>
              </a:rPr>
              <a:t>هوش مصنوعی</a:t>
            </a:r>
            <a:endParaRPr lang="fa-IR" sz="2000" b="1" dirty="0">
              <a:solidFill>
                <a:schemeClr val="tx1"/>
              </a:solidFill>
              <a:latin typeface="Syne Extra Bold" pitchFamily="34" charset="0"/>
              <a:ea typeface="Syne Extra Bold" pitchFamily="34" charset="-122"/>
              <a:cs typeface="B Koodak" panose="00000700000000000000" pitchFamily="2" charset="-78"/>
            </a:endParaRPr>
          </a:p>
        </p:txBody>
      </p:sp>
      <p:sp>
        <p:nvSpPr>
          <p:cNvPr id="7" name="Text 2">
            <a:extLst>
              <a:ext uri="{FF2B5EF4-FFF2-40B4-BE49-F238E27FC236}">
                <a16:creationId xmlns:a16="http://schemas.microsoft.com/office/drawing/2014/main" id="{3E428F5E-D73B-CB19-3114-95A898705F7F}"/>
              </a:ext>
            </a:extLst>
          </p:cNvPr>
          <p:cNvSpPr/>
          <p:nvPr/>
        </p:nvSpPr>
        <p:spPr>
          <a:xfrm>
            <a:off x="9892087" y="2375880"/>
            <a:ext cx="1772022" cy="755874"/>
          </a:xfrm>
          <a:prstGeom prst="rect">
            <a:avLst/>
          </a:prstGeom>
          <a:noFill/>
          <a:ln/>
        </p:spPr>
        <p:txBody>
          <a:bodyPr wrap="none" lIns="0" tIns="0" rIns="0" bIns="0" rtlCol="0" anchor="t"/>
          <a:lstStyle/>
          <a:p>
            <a:pPr algn="r" rtl="1">
              <a:lnSpc>
                <a:spcPct val="150000"/>
              </a:lnSpc>
            </a:pPr>
            <a:r>
              <a:rPr lang="fa-IR" sz="2000" b="1" dirty="0">
                <a:solidFill>
                  <a:schemeClr val="tx1"/>
                </a:solidFill>
                <a:latin typeface="Syne Extra Bold" pitchFamily="34" charset="0"/>
                <a:ea typeface="Syne Extra Bold" pitchFamily="34" charset="-122"/>
                <a:cs typeface="B Koodak" panose="00000700000000000000" pitchFamily="2" charset="-78"/>
              </a:rPr>
              <a:t>وابستگی بیش از حد به </a:t>
            </a:r>
          </a:p>
          <a:p>
            <a:pPr algn="r" rtl="1">
              <a:lnSpc>
                <a:spcPct val="150000"/>
              </a:lnSpc>
            </a:pPr>
            <a:r>
              <a:rPr lang="fa-IR" sz="2000" b="1" dirty="0">
                <a:solidFill>
                  <a:schemeClr val="tx1"/>
                </a:solidFill>
                <a:latin typeface="Syne Extra Bold" pitchFamily="34" charset="0"/>
                <a:ea typeface="Syne Extra Bold" pitchFamily="34" charset="-122"/>
                <a:cs typeface="B Koodak" panose="00000700000000000000" pitchFamily="2" charset="-78"/>
              </a:rPr>
              <a:t>الگوریتم‌ها و خطرات آن</a:t>
            </a:r>
            <a:endParaRPr lang="en-US" sz="1800" dirty="0">
              <a:solidFill>
                <a:schemeClr val="tx1"/>
              </a:solidFill>
              <a:cs typeface="B Koodak" panose="00000700000000000000" pitchFamily="2" charset="-78"/>
            </a:endParaRPr>
          </a:p>
        </p:txBody>
      </p:sp>
      <p:sp>
        <p:nvSpPr>
          <p:cNvPr id="8" name="Google Shape;9185;p74">
            <a:extLst>
              <a:ext uri="{FF2B5EF4-FFF2-40B4-BE49-F238E27FC236}">
                <a16:creationId xmlns:a16="http://schemas.microsoft.com/office/drawing/2014/main" id="{93C5E005-C12D-7304-3675-6261E0AB463B}"/>
              </a:ext>
            </a:extLst>
          </p:cNvPr>
          <p:cNvSpPr/>
          <p:nvPr/>
        </p:nvSpPr>
        <p:spPr>
          <a:xfrm>
            <a:off x="17099163" y="2375880"/>
            <a:ext cx="522420" cy="520209"/>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bg1">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0025;p76">
            <a:extLst>
              <a:ext uri="{FF2B5EF4-FFF2-40B4-BE49-F238E27FC236}">
                <a16:creationId xmlns:a16="http://schemas.microsoft.com/office/drawing/2014/main" id="{42AA952F-D1D1-4739-1DE3-27D66DFE288F}"/>
              </a:ext>
            </a:extLst>
          </p:cNvPr>
          <p:cNvGrpSpPr/>
          <p:nvPr/>
        </p:nvGrpSpPr>
        <p:grpSpPr>
          <a:xfrm>
            <a:off x="14381052" y="2292119"/>
            <a:ext cx="522420" cy="522468"/>
            <a:chOff x="1308631" y="1507830"/>
            <a:chExt cx="350166" cy="350198"/>
          </a:xfrm>
          <a:solidFill>
            <a:schemeClr val="bg1">
              <a:lumMod val="60000"/>
              <a:lumOff val="40000"/>
            </a:schemeClr>
          </a:solidFill>
        </p:grpSpPr>
        <p:sp>
          <p:nvSpPr>
            <p:cNvPr id="10" name="Google Shape;10026;p76">
              <a:extLst>
                <a:ext uri="{FF2B5EF4-FFF2-40B4-BE49-F238E27FC236}">
                  <a16:creationId xmlns:a16="http://schemas.microsoft.com/office/drawing/2014/main" id="{F25B2392-8C05-8126-07A2-40A5F71251D2}"/>
                </a:ext>
              </a:extLst>
            </p:cNvPr>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027;p76">
              <a:extLst>
                <a:ext uri="{FF2B5EF4-FFF2-40B4-BE49-F238E27FC236}">
                  <a16:creationId xmlns:a16="http://schemas.microsoft.com/office/drawing/2014/main" id="{4681D8CD-9B98-B85A-479E-C35C98C78DFE}"/>
                </a:ext>
              </a:extLst>
            </p:cNvPr>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028;p76">
              <a:extLst>
                <a:ext uri="{FF2B5EF4-FFF2-40B4-BE49-F238E27FC236}">
                  <a16:creationId xmlns:a16="http://schemas.microsoft.com/office/drawing/2014/main" id="{2360CE91-094E-1725-230D-2E396A987CE2}"/>
                </a:ext>
              </a:extLst>
            </p:cNvPr>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029;p76">
              <a:extLst>
                <a:ext uri="{FF2B5EF4-FFF2-40B4-BE49-F238E27FC236}">
                  <a16:creationId xmlns:a16="http://schemas.microsoft.com/office/drawing/2014/main" id="{8F5124ED-57DC-88F1-8F10-AD3B092D68D1}"/>
                </a:ext>
              </a:extLst>
            </p:cNvPr>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1083;p77">
            <a:extLst>
              <a:ext uri="{FF2B5EF4-FFF2-40B4-BE49-F238E27FC236}">
                <a16:creationId xmlns:a16="http://schemas.microsoft.com/office/drawing/2014/main" id="{06D1EAA7-83A0-788D-EC9C-E5E52435094B}"/>
              </a:ext>
            </a:extLst>
          </p:cNvPr>
          <p:cNvGrpSpPr/>
          <p:nvPr/>
        </p:nvGrpSpPr>
        <p:grpSpPr>
          <a:xfrm>
            <a:off x="12011734" y="2288634"/>
            <a:ext cx="358938" cy="582402"/>
            <a:chOff x="2691555" y="2884503"/>
            <a:chExt cx="215044" cy="348924"/>
          </a:xfrm>
          <a:solidFill>
            <a:schemeClr val="bg1">
              <a:lumMod val="60000"/>
              <a:lumOff val="40000"/>
            </a:schemeClr>
          </a:solidFill>
        </p:grpSpPr>
        <p:sp>
          <p:nvSpPr>
            <p:cNvPr id="18" name="Google Shape;11084;p77">
              <a:extLst>
                <a:ext uri="{FF2B5EF4-FFF2-40B4-BE49-F238E27FC236}">
                  <a16:creationId xmlns:a16="http://schemas.microsoft.com/office/drawing/2014/main" id="{FD01DFDF-EA1F-6D7D-D53B-D5261345C9B8}"/>
                </a:ext>
              </a:extLst>
            </p:cNvPr>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085;p77">
              <a:extLst>
                <a:ext uri="{FF2B5EF4-FFF2-40B4-BE49-F238E27FC236}">
                  <a16:creationId xmlns:a16="http://schemas.microsoft.com/office/drawing/2014/main" id="{1DD6E098-71B9-61B2-0E7A-ECDD68FB8E81}"/>
                </a:ext>
              </a:extLst>
            </p:cNvPr>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086;p77">
              <a:extLst>
                <a:ext uri="{FF2B5EF4-FFF2-40B4-BE49-F238E27FC236}">
                  <a16:creationId xmlns:a16="http://schemas.microsoft.com/office/drawing/2014/main" id="{B7364C69-5A7E-CE64-D601-6A9960ACDF73}"/>
                </a:ext>
              </a:extLst>
            </p:cNvPr>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375;p32">
            <a:extLst>
              <a:ext uri="{FF2B5EF4-FFF2-40B4-BE49-F238E27FC236}">
                <a16:creationId xmlns:a16="http://schemas.microsoft.com/office/drawing/2014/main" id="{67DBCFF1-0600-2297-8D32-29B8E50B4AE7}"/>
              </a:ext>
            </a:extLst>
          </p:cNvPr>
          <p:cNvSpPr txBox="1">
            <a:spLocks/>
          </p:cNvSpPr>
          <p:nvPr/>
        </p:nvSpPr>
        <p:spPr>
          <a:xfrm>
            <a:off x="4718985" y="102155"/>
            <a:ext cx="3395335"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آینده دنیای سهام </a:t>
            </a:r>
            <a:endParaRPr lang="en-GB" sz="4000" b="0" dirty="0">
              <a:ln w="19050">
                <a:solidFill>
                  <a:schemeClr val="bg1"/>
                </a:solidFill>
              </a:ln>
              <a:noFill/>
              <a:cs typeface="B Koodak" panose="00000700000000000000" pitchFamily="2" charset="-78"/>
            </a:endParaRPr>
          </a:p>
        </p:txBody>
      </p:sp>
      <p:sp>
        <p:nvSpPr>
          <p:cNvPr id="49" name="Text 2">
            <a:extLst>
              <a:ext uri="{FF2B5EF4-FFF2-40B4-BE49-F238E27FC236}">
                <a16:creationId xmlns:a16="http://schemas.microsoft.com/office/drawing/2014/main" id="{34AA058A-3D77-402E-D2E4-86D14ED2A342}"/>
              </a:ext>
            </a:extLst>
          </p:cNvPr>
          <p:cNvSpPr/>
          <p:nvPr/>
        </p:nvSpPr>
        <p:spPr>
          <a:xfrm>
            <a:off x="5185458" y="1398946"/>
            <a:ext cx="3295674" cy="928078"/>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 پیش‌بینی بهتر روندهای بازار با </a:t>
            </a:r>
          </a:p>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ترکیب چندین مدل هوش مصنوعی</a:t>
            </a:r>
            <a:endParaRPr lang="en-US" sz="1600" dirty="0">
              <a:solidFill>
                <a:schemeClr val="tx1"/>
              </a:solidFill>
              <a:cs typeface="B Koodak" panose="00000700000000000000" pitchFamily="2" charset="-78"/>
            </a:endParaRPr>
          </a:p>
        </p:txBody>
      </p:sp>
      <p:sp>
        <p:nvSpPr>
          <p:cNvPr id="52" name="Text 2">
            <a:extLst>
              <a:ext uri="{FF2B5EF4-FFF2-40B4-BE49-F238E27FC236}">
                <a16:creationId xmlns:a16="http://schemas.microsoft.com/office/drawing/2014/main" id="{74CFA6CE-35F5-136B-FB3D-3B4D3FE876C2}"/>
              </a:ext>
            </a:extLst>
          </p:cNvPr>
          <p:cNvSpPr/>
          <p:nvPr/>
        </p:nvSpPr>
        <p:spPr>
          <a:xfrm>
            <a:off x="5440101" y="2767127"/>
            <a:ext cx="3041031" cy="755874"/>
          </a:xfrm>
          <a:prstGeom prst="rect">
            <a:avLst/>
          </a:prstGeom>
          <a:noFill/>
          <a:ln/>
        </p:spPr>
        <p:txBody>
          <a:bodyPr wrap="none" lIns="0" tIns="0" rIns="0" bIns="0" rtlCol="0" anchor="t"/>
          <a:lstStyle/>
          <a:p>
            <a:pPr lvl="1"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نقش ربات‌های معاملاتی در</a:t>
            </a:r>
          </a:p>
          <a:p>
            <a:pPr lvl="1"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 آینده‌ی بازارهای مالی</a:t>
            </a:r>
            <a:endParaRPr lang="en-US" sz="1600" dirty="0">
              <a:solidFill>
                <a:schemeClr val="tx1"/>
              </a:solidFill>
              <a:cs typeface="B Koodak" panose="00000700000000000000" pitchFamily="2" charset="-78"/>
            </a:endParaRPr>
          </a:p>
        </p:txBody>
      </p:sp>
      <p:sp>
        <p:nvSpPr>
          <p:cNvPr id="60" name="Rectangle: Rounded Corners 59">
            <a:extLst>
              <a:ext uri="{FF2B5EF4-FFF2-40B4-BE49-F238E27FC236}">
                <a16:creationId xmlns:a16="http://schemas.microsoft.com/office/drawing/2014/main" id="{594E29B8-C3C8-8E9D-BE33-FA1ACE8C4545}"/>
              </a:ext>
            </a:extLst>
          </p:cNvPr>
          <p:cNvSpPr/>
          <p:nvPr/>
        </p:nvSpPr>
        <p:spPr>
          <a:xfrm>
            <a:off x="8612561" y="1587250"/>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62" name="Rectangle: Rounded Corners 61">
            <a:extLst>
              <a:ext uri="{FF2B5EF4-FFF2-40B4-BE49-F238E27FC236}">
                <a16:creationId xmlns:a16="http://schemas.microsoft.com/office/drawing/2014/main" id="{90531B5C-333E-CBDF-C384-0001666C6D43}"/>
              </a:ext>
            </a:extLst>
          </p:cNvPr>
          <p:cNvSpPr/>
          <p:nvPr/>
        </p:nvSpPr>
        <p:spPr>
          <a:xfrm>
            <a:off x="8619211" y="2950912"/>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cxnSp>
        <p:nvCxnSpPr>
          <p:cNvPr id="4" name="Google Shape;706;p38">
            <a:extLst>
              <a:ext uri="{FF2B5EF4-FFF2-40B4-BE49-F238E27FC236}">
                <a16:creationId xmlns:a16="http://schemas.microsoft.com/office/drawing/2014/main" id="{A6A540F7-3791-2728-8D49-DFB701E98CFF}"/>
              </a:ext>
            </a:extLst>
          </p:cNvPr>
          <p:cNvCxnSpPr>
            <a:cxnSpLocks/>
          </p:cNvCxnSpPr>
          <p:nvPr/>
        </p:nvCxnSpPr>
        <p:spPr>
          <a:xfrm>
            <a:off x="3238124" y="4246801"/>
            <a:ext cx="1557862" cy="0"/>
          </a:xfrm>
          <a:prstGeom prst="straightConnector1">
            <a:avLst/>
          </a:prstGeom>
          <a:noFill/>
          <a:ln w="19050" cap="flat" cmpd="sng">
            <a:solidFill>
              <a:schemeClr val="tx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5" name="Google Shape;706;p38">
            <a:extLst>
              <a:ext uri="{FF2B5EF4-FFF2-40B4-BE49-F238E27FC236}">
                <a16:creationId xmlns:a16="http://schemas.microsoft.com/office/drawing/2014/main" id="{CD05CD6C-ABF5-8F50-73B2-0F3AE74CE84E}"/>
              </a:ext>
            </a:extLst>
          </p:cNvPr>
          <p:cNvCxnSpPr>
            <a:cxnSpLocks/>
          </p:cNvCxnSpPr>
          <p:nvPr/>
        </p:nvCxnSpPr>
        <p:spPr>
          <a:xfrm>
            <a:off x="4416536" y="4647294"/>
            <a:ext cx="4295073"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12" name="Google Shape;706;p38">
            <a:extLst>
              <a:ext uri="{FF2B5EF4-FFF2-40B4-BE49-F238E27FC236}">
                <a16:creationId xmlns:a16="http://schemas.microsoft.com/office/drawing/2014/main" id="{A8EB76EC-DCE5-92B5-5303-A62E5E491AA5}"/>
              </a:ext>
            </a:extLst>
          </p:cNvPr>
          <p:cNvCxnSpPr>
            <a:cxnSpLocks/>
          </p:cNvCxnSpPr>
          <p:nvPr/>
        </p:nvCxnSpPr>
        <p:spPr>
          <a:xfrm>
            <a:off x="1293269" y="619600"/>
            <a:ext cx="1557862"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lt1">
                <a:alpha val="50000"/>
              </a:schemeClr>
            </a:outerShdw>
          </a:effectLst>
        </p:spPr>
      </p:cxnSp>
      <p:cxnSp>
        <p:nvCxnSpPr>
          <p:cNvPr id="14" name="Google Shape;706;p38">
            <a:extLst>
              <a:ext uri="{FF2B5EF4-FFF2-40B4-BE49-F238E27FC236}">
                <a16:creationId xmlns:a16="http://schemas.microsoft.com/office/drawing/2014/main" id="{57D2821D-3EDE-8D10-ED66-5436BB17DD6E}"/>
              </a:ext>
            </a:extLst>
          </p:cNvPr>
          <p:cNvCxnSpPr>
            <a:cxnSpLocks/>
          </p:cNvCxnSpPr>
          <p:nvPr/>
        </p:nvCxnSpPr>
        <p:spPr>
          <a:xfrm flipV="1">
            <a:off x="208151" y="376531"/>
            <a:ext cx="853069" cy="868965"/>
          </a:xfrm>
          <a:prstGeom prst="straightConnector1">
            <a:avLst/>
          </a:prstGeom>
          <a:noFill/>
          <a:ln w="19050" cap="flat" cmpd="sng">
            <a:solidFill>
              <a:schemeClr val="bg2"/>
            </a:solidFill>
            <a:prstDash val="solid"/>
            <a:round/>
            <a:headEnd type="oval" w="med" len="med"/>
            <a:tailEnd type="oval" w="med" len="med"/>
          </a:ln>
          <a:effectLst>
            <a:outerShdw blurRad="85725" dist="19050" algn="bl" rotWithShape="0">
              <a:schemeClr val="lt1">
                <a:alpha val="50000"/>
              </a:schemeClr>
            </a:outerShdw>
          </a:effectLst>
        </p:spPr>
      </p:cxnSp>
      <p:cxnSp>
        <p:nvCxnSpPr>
          <p:cNvPr id="23" name="Google Shape;1278;p58">
            <a:extLst>
              <a:ext uri="{FF2B5EF4-FFF2-40B4-BE49-F238E27FC236}">
                <a16:creationId xmlns:a16="http://schemas.microsoft.com/office/drawing/2014/main" id="{20A407C3-2309-9813-42C2-315E25C437F6}"/>
              </a:ext>
            </a:extLst>
          </p:cNvPr>
          <p:cNvCxnSpPr/>
          <p:nvPr/>
        </p:nvCxnSpPr>
        <p:spPr>
          <a:xfrm>
            <a:off x="-939209"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24" name="Oval 23">
            <a:extLst>
              <a:ext uri="{FF2B5EF4-FFF2-40B4-BE49-F238E27FC236}">
                <a16:creationId xmlns:a16="http://schemas.microsoft.com/office/drawing/2014/main" id="{2629AE5A-FCA9-2C8A-22BF-07390B2FA084}"/>
              </a:ext>
            </a:extLst>
          </p:cNvPr>
          <p:cNvSpPr/>
          <p:nvPr/>
        </p:nvSpPr>
        <p:spPr>
          <a:xfrm>
            <a:off x="432391"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13/8</a:t>
            </a:r>
          </a:p>
        </p:txBody>
      </p:sp>
      <p:cxnSp>
        <p:nvCxnSpPr>
          <p:cNvPr id="25" name="Google Shape;1278;p58">
            <a:extLst>
              <a:ext uri="{FF2B5EF4-FFF2-40B4-BE49-F238E27FC236}">
                <a16:creationId xmlns:a16="http://schemas.microsoft.com/office/drawing/2014/main" id="{35CA6A02-C276-3368-574F-42CB1886DC73}"/>
              </a:ext>
            </a:extLst>
          </p:cNvPr>
          <p:cNvCxnSpPr>
            <a:cxnSpLocks/>
            <a:endCxn id="24" idx="6"/>
          </p:cNvCxnSpPr>
          <p:nvPr/>
        </p:nvCxnSpPr>
        <p:spPr>
          <a:xfrm>
            <a:off x="1041949"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extLst>
      <p:ext uri="{BB962C8B-B14F-4D97-AF65-F5344CB8AC3E}">
        <p14:creationId xmlns:p14="http://schemas.microsoft.com/office/powerpoint/2010/main" val="4030558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760CDC1E-5C3E-27F6-2839-45A6BF5CD08E}"/>
            </a:ext>
          </a:extLst>
        </p:cNvPr>
        <p:cNvGrpSpPr/>
        <p:nvPr/>
      </p:nvGrpSpPr>
      <p:grpSpPr>
        <a:xfrm>
          <a:off x="0" y="0"/>
          <a:ext cx="0" cy="0"/>
          <a:chOff x="0" y="0"/>
          <a:chExt cx="0" cy="0"/>
        </a:xfrm>
      </p:grpSpPr>
      <p:grpSp>
        <p:nvGrpSpPr>
          <p:cNvPr id="53" name="Google Shape;12667;p80">
            <a:extLst>
              <a:ext uri="{FF2B5EF4-FFF2-40B4-BE49-F238E27FC236}">
                <a16:creationId xmlns:a16="http://schemas.microsoft.com/office/drawing/2014/main" id="{D92E0DE9-233F-49F3-B5E0-51470D91D83F}"/>
              </a:ext>
            </a:extLst>
          </p:cNvPr>
          <p:cNvGrpSpPr/>
          <p:nvPr/>
        </p:nvGrpSpPr>
        <p:grpSpPr>
          <a:xfrm>
            <a:off x="9663666" y="1502962"/>
            <a:ext cx="4291575" cy="3823976"/>
            <a:chOff x="1327676" y="2910480"/>
            <a:chExt cx="347934" cy="310024"/>
          </a:xfrm>
          <a:solidFill>
            <a:schemeClr val="bg1">
              <a:lumMod val="60000"/>
              <a:lumOff val="40000"/>
            </a:schemeClr>
          </a:solidFill>
          <a:effectLst>
            <a:glow rad="139700">
              <a:schemeClr val="bg1">
                <a:lumMod val="75000"/>
                <a:alpha val="40000"/>
              </a:schemeClr>
            </a:glow>
            <a:reflection blurRad="6350" stA="50000" endA="300" endPos="55500" dist="101600" dir="5400000" sy="-100000" algn="bl" rotWithShape="0"/>
          </a:effectLst>
        </p:grpSpPr>
        <p:sp>
          <p:nvSpPr>
            <p:cNvPr id="54" name="Google Shape;12668;p80">
              <a:extLst>
                <a:ext uri="{FF2B5EF4-FFF2-40B4-BE49-F238E27FC236}">
                  <a16:creationId xmlns:a16="http://schemas.microsoft.com/office/drawing/2014/main" id="{20C24C65-7C3F-2C9F-4011-8BF1F4916778}"/>
                </a:ext>
              </a:extLst>
            </p:cNvPr>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669;p80">
              <a:extLst>
                <a:ext uri="{FF2B5EF4-FFF2-40B4-BE49-F238E27FC236}">
                  <a16:creationId xmlns:a16="http://schemas.microsoft.com/office/drawing/2014/main" id="{79D93A48-2A82-D60E-B40A-3F2E05F5E1C3}"/>
                </a:ext>
              </a:extLst>
            </p:cNvPr>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670;p80">
              <a:extLst>
                <a:ext uri="{FF2B5EF4-FFF2-40B4-BE49-F238E27FC236}">
                  <a16:creationId xmlns:a16="http://schemas.microsoft.com/office/drawing/2014/main" id="{25BC3272-A8F7-56F9-CE60-DB0FD83974CE}"/>
                </a:ext>
              </a:extLst>
            </p:cNvPr>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2671;p80">
              <a:extLst>
                <a:ext uri="{FF2B5EF4-FFF2-40B4-BE49-F238E27FC236}">
                  <a16:creationId xmlns:a16="http://schemas.microsoft.com/office/drawing/2014/main" id="{C5AAB4C8-EC1C-8DA9-E382-30B49A893DC6}"/>
                </a:ext>
              </a:extLst>
            </p:cNvPr>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672;p80">
              <a:extLst>
                <a:ext uri="{FF2B5EF4-FFF2-40B4-BE49-F238E27FC236}">
                  <a16:creationId xmlns:a16="http://schemas.microsoft.com/office/drawing/2014/main" id="{10BAE288-96BC-73AE-2538-40926A5F6E55}"/>
                </a:ext>
              </a:extLst>
            </p:cNvPr>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8" name="Google Shape;375;p32">
            <a:extLst>
              <a:ext uri="{FF2B5EF4-FFF2-40B4-BE49-F238E27FC236}">
                <a16:creationId xmlns:a16="http://schemas.microsoft.com/office/drawing/2014/main" id="{C35BA694-D9E7-3402-4974-F1A4E77990FE}"/>
              </a:ext>
            </a:extLst>
          </p:cNvPr>
          <p:cNvSpPr txBox="1">
            <a:spLocks/>
          </p:cNvSpPr>
          <p:nvPr/>
        </p:nvSpPr>
        <p:spPr>
          <a:xfrm>
            <a:off x="11501674" y="376531"/>
            <a:ext cx="725940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آینده دنیای سهام بر اساس مقاله‌ی علمی</a:t>
            </a:r>
            <a:endParaRPr lang="en-GB" sz="4000" b="0" dirty="0">
              <a:ln w="19050">
                <a:solidFill>
                  <a:schemeClr val="bg1"/>
                </a:solidFill>
              </a:ln>
              <a:noFill/>
              <a:cs typeface="B Koodak" panose="00000700000000000000" pitchFamily="2" charset="-78"/>
            </a:endParaRPr>
          </a:p>
        </p:txBody>
      </p:sp>
      <p:sp>
        <p:nvSpPr>
          <p:cNvPr id="49" name="Text 2">
            <a:extLst>
              <a:ext uri="{FF2B5EF4-FFF2-40B4-BE49-F238E27FC236}">
                <a16:creationId xmlns:a16="http://schemas.microsoft.com/office/drawing/2014/main" id="{313286FB-BE38-F4FC-332A-8633E530CC98}"/>
              </a:ext>
            </a:extLst>
          </p:cNvPr>
          <p:cNvSpPr/>
          <p:nvPr/>
        </p:nvSpPr>
        <p:spPr>
          <a:xfrm>
            <a:off x="15629246" y="1398946"/>
            <a:ext cx="2628932" cy="928078"/>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 پیش‌بینی بهتر روندهای بازار با </a:t>
            </a:r>
          </a:p>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ترکیب چندین مدل هوش مصنوعی</a:t>
            </a:r>
            <a:endParaRPr lang="en-US" sz="1600" dirty="0">
              <a:solidFill>
                <a:schemeClr val="tx1"/>
              </a:solidFill>
              <a:cs typeface="B Koodak" panose="00000700000000000000" pitchFamily="2" charset="-78"/>
            </a:endParaRPr>
          </a:p>
        </p:txBody>
      </p:sp>
      <p:sp>
        <p:nvSpPr>
          <p:cNvPr id="51" name="Text 2">
            <a:extLst>
              <a:ext uri="{FF2B5EF4-FFF2-40B4-BE49-F238E27FC236}">
                <a16:creationId xmlns:a16="http://schemas.microsoft.com/office/drawing/2014/main" id="{1CF800C5-AF35-65C7-D3CC-426F203DF55B}"/>
              </a:ext>
            </a:extLst>
          </p:cNvPr>
          <p:cNvSpPr/>
          <p:nvPr/>
        </p:nvSpPr>
        <p:spPr>
          <a:xfrm>
            <a:off x="16193699" y="2503614"/>
            <a:ext cx="2041024" cy="755874"/>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افزایش امنیت معاملات</a:t>
            </a:r>
          </a:p>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 با استفاده از بلاک‌چین</a:t>
            </a:r>
          </a:p>
        </p:txBody>
      </p:sp>
      <p:sp>
        <p:nvSpPr>
          <p:cNvPr id="52" name="Text 2">
            <a:extLst>
              <a:ext uri="{FF2B5EF4-FFF2-40B4-BE49-F238E27FC236}">
                <a16:creationId xmlns:a16="http://schemas.microsoft.com/office/drawing/2014/main" id="{316B3349-B3F0-2E31-F92F-874DD23016CE}"/>
              </a:ext>
            </a:extLst>
          </p:cNvPr>
          <p:cNvSpPr/>
          <p:nvPr/>
        </p:nvSpPr>
        <p:spPr>
          <a:xfrm>
            <a:off x="16486156" y="3534107"/>
            <a:ext cx="1772022" cy="755874"/>
          </a:xfrm>
          <a:prstGeom prst="rect">
            <a:avLst/>
          </a:prstGeom>
          <a:noFill/>
          <a:ln/>
        </p:spPr>
        <p:txBody>
          <a:bodyPr wrap="none" lIns="0" tIns="0" rIns="0" bIns="0" rtlCol="0" anchor="t"/>
          <a:lstStyle/>
          <a:p>
            <a:pPr lvl="1"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نقش ربات‌های معاملاتی در</a:t>
            </a:r>
          </a:p>
          <a:p>
            <a:pPr lvl="1"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 آینده‌ی بازارهای مالی</a:t>
            </a:r>
            <a:endParaRPr lang="en-US" sz="1600" dirty="0">
              <a:solidFill>
                <a:schemeClr val="tx1"/>
              </a:solidFill>
              <a:cs typeface="B Koodak" panose="00000700000000000000" pitchFamily="2" charset="-78"/>
            </a:endParaRPr>
          </a:p>
        </p:txBody>
      </p:sp>
      <p:sp>
        <p:nvSpPr>
          <p:cNvPr id="60" name="Rectangle: Rounded Corners 59">
            <a:extLst>
              <a:ext uri="{FF2B5EF4-FFF2-40B4-BE49-F238E27FC236}">
                <a16:creationId xmlns:a16="http://schemas.microsoft.com/office/drawing/2014/main" id="{2B826ABE-E205-061B-B822-A3575AA72A1A}"/>
              </a:ext>
            </a:extLst>
          </p:cNvPr>
          <p:cNvSpPr/>
          <p:nvPr/>
        </p:nvSpPr>
        <p:spPr>
          <a:xfrm>
            <a:off x="18389607" y="1587250"/>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61" name="Rectangle: Rounded Corners 60">
            <a:extLst>
              <a:ext uri="{FF2B5EF4-FFF2-40B4-BE49-F238E27FC236}">
                <a16:creationId xmlns:a16="http://schemas.microsoft.com/office/drawing/2014/main" id="{0DE445C0-46E7-5553-4447-59ACFD5B4CCF}"/>
              </a:ext>
            </a:extLst>
          </p:cNvPr>
          <p:cNvSpPr/>
          <p:nvPr/>
        </p:nvSpPr>
        <p:spPr>
          <a:xfrm>
            <a:off x="18389390" y="2572407"/>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62" name="Rectangle: Rounded Corners 61">
            <a:extLst>
              <a:ext uri="{FF2B5EF4-FFF2-40B4-BE49-F238E27FC236}">
                <a16:creationId xmlns:a16="http://schemas.microsoft.com/office/drawing/2014/main" id="{0493D925-3628-26EF-BADD-D6ECAFAF6056}"/>
              </a:ext>
            </a:extLst>
          </p:cNvPr>
          <p:cNvSpPr/>
          <p:nvPr/>
        </p:nvSpPr>
        <p:spPr>
          <a:xfrm>
            <a:off x="18389390" y="3630100"/>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4" name="Google Shape;375;p32">
            <a:extLst>
              <a:ext uri="{FF2B5EF4-FFF2-40B4-BE49-F238E27FC236}">
                <a16:creationId xmlns:a16="http://schemas.microsoft.com/office/drawing/2014/main" id="{481D3E68-1D3D-7977-C338-BB3437E93846}"/>
              </a:ext>
            </a:extLst>
          </p:cNvPr>
          <p:cNvSpPr txBox="1">
            <a:spLocks/>
          </p:cNvSpPr>
          <p:nvPr/>
        </p:nvSpPr>
        <p:spPr>
          <a:xfrm>
            <a:off x="2300919" y="170790"/>
            <a:ext cx="4542161"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جمع‌بندی و پیشنهادات</a:t>
            </a:r>
            <a:endParaRPr lang="en-GB" sz="4000" b="0" dirty="0">
              <a:ln w="19050">
                <a:solidFill>
                  <a:schemeClr val="bg1"/>
                </a:solidFill>
              </a:ln>
              <a:noFill/>
              <a:cs typeface="B Koodak" panose="00000700000000000000" pitchFamily="2" charset="-78"/>
            </a:endParaRPr>
          </a:p>
        </p:txBody>
      </p:sp>
      <p:sp>
        <p:nvSpPr>
          <p:cNvPr id="5" name="Google Shape;375;p32">
            <a:extLst>
              <a:ext uri="{FF2B5EF4-FFF2-40B4-BE49-F238E27FC236}">
                <a16:creationId xmlns:a16="http://schemas.microsoft.com/office/drawing/2014/main" id="{CDF98666-EE1E-92BE-2A38-1CF0AAAF7645}"/>
              </a:ext>
            </a:extLst>
          </p:cNvPr>
          <p:cNvSpPr txBox="1">
            <a:spLocks/>
          </p:cNvSpPr>
          <p:nvPr/>
        </p:nvSpPr>
        <p:spPr>
          <a:xfrm>
            <a:off x="3933265" y="1277543"/>
            <a:ext cx="534714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24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خلاصه‌ای از روندهای آینده بازار سهام</a:t>
            </a:r>
            <a:endParaRPr lang="en-GB" sz="2400" b="0" dirty="0">
              <a:ln w="19050">
                <a:solidFill>
                  <a:schemeClr val="tx1">
                    <a:lumMod val="95000"/>
                  </a:schemeClr>
                </a:solidFill>
              </a:ln>
              <a:noFill/>
              <a:cs typeface="B Koodak" panose="00000700000000000000" pitchFamily="2" charset="-78"/>
            </a:endParaRPr>
          </a:p>
        </p:txBody>
      </p:sp>
      <p:sp>
        <p:nvSpPr>
          <p:cNvPr id="12" name="Google Shape;375;p32">
            <a:extLst>
              <a:ext uri="{FF2B5EF4-FFF2-40B4-BE49-F238E27FC236}">
                <a16:creationId xmlns:a16="http://schemas.microsoft.com/office/drawing/2014/main" id="{C4A74BB9-0978-29A1-5301-8056B257AB0D}"/>
              </a:ext>
            </a:extLst>
          </p:cNvPr>
          <p:cNvSpPr txBox="1">
            <a:spLocks/>
          </p:cNvSpPr>
          <p:nvPr/>
        </p:nvSpPr>
        <p:spPr>
          <a:xfrm>
            <a:off x="825724" y="2495776"/>
            <a:ext cx="5573732"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24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فرصت‌های نوین برای سرمایه‌گذاری هوشمند</a:t>
            </a:r>
            <a:endParaRPr lang="en-GB" sz="2400" b="0" dirty="0">
              <a:ln w="19050">
                <a:solidFill>
                  <a:schemeClr val="tx1">
                    <a:lumMod val="95000"/>
                  </a:schemeClr>
                </a:solidFill>
              </a:ln>
              <a:noFill/>
              <a:cs typeface="B Koodak" panose="00000700000000000000" pitchFamily="2" charset="-78"/>
            </a:endParaRPr>
          </a:p>
        </p:txBody>
      </p:sp>
      <p:grpSp>
        <p:nvGrpSpPr>
          <p:cNvPr id="25" name="Google Shape;10263;p76">
            <a:extLst>
              <a:ext uri="{FF2B5EF4-FFF2-40B4-BE49-F238E27FC236}">
                <a16:creationId xmlns:a16="http://schemas.microsoft.com/office/drawing/2014/main" id="{C34031E0-8100-BE5C-D752-59888220ECC3}"/>
              </a:ext>
            </a:extLst>
          </p:cNvPr>
          <p:cNvGrpSpPr/>
          <p:nvPr/>
        </p:nvGrpSpPr>
        <p:grpSpPr>
          <a:xfrm>
            <a:off x="8628131" y="1551440"/>
            <a:ext cx="393745" cy="628467"/>
            <a:chOff x="4054103" y="2430191"/>
            <a:chExt cx="218687" cy="349052"/>
          </a:xfrm>
          <a:solidFill>
            <a:schemeClr val="bg1">
              <a:lumMod val="60000"/>
              <a:lumOff val="40000"/>
            </a:schemeClr>
          </a:solidFill>
        </p:grpSpPr>
        <p:sp>
          <p:nvSpPr>
            <p:cNvPr id="26" name="Google Shape;10264;p76">
              <a:extLst>
                <a:ext uri="{FF2B5EF4-FFF2-40B4-BE49-F238E27FC236}">
                  <a16:creationId xmlns:a16="http://schemas.microsoft.com/office/drawing/2014/main" id="{732E1CB7-9F11-3B71-285A-61BA435F6A56}"/>
                </a:ext>
              </a:extLst>
            </p:cNvPr>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10265;p76">
              <a:extLst>
                <a:ext uri="{FF2B5EF4-FFF2-40B4-BE49-F238E27FC236}">
                  <a16:creationId xmlns:a16="http://schemas.microsoft.com/office/drawing/2014/main" id="{F2155178-8AD5-D953-F667-3F94A1AE5E6F}"/>
                </a:ext>
              </a:extLst>
            </p:cNvPr>
            <p:cNvSpPr/>
            <p:nvPr/>
          </p:nvSpPr>
          <p:spPr>
            <a:xfrm>
              <a:off x="4091597"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12958;p80">
            <a:extLst>
              <a:ext uri="{FF2B5EF4-FFF2-40B4-BE49-F238E27FC236}">
                <a16:creationId xmlns:a16="http://schemas.microsoft.com/office/drawing/2014/main" id="{2C1FD13B-17FC-0AE2-F7F8-5C24F33CACFA}"/>
              </a:ext>
            </a:extLst>
          </p:cNvPr>
          <p:cNvGrpSpPr/>
          <p:nvPr/>
        </p:nvGrpSpPr>
        <p:grpSpPr>
          <a:xfrm>
            <a:off x="6000754" y="2851853"/>
            <a:ext cx="568450" cy="481545"/>
            <a:chOff x="2770052" y="2009628"/>
            <a:chExt cx="327085" cy="277080"/>
          </a:xfrm>
          <a:solidFill>
            <a:schemeClr val="bg1">
              <a:lumMod val="60000"/>
              <a:lumOff val="40000"/>
            </a:schemeClr>
          </a:solidFill>
        </p:grpSpPr>
        <p:sp>
          <p:nvSpPr>
            <p:cNvPr id="29" name="Google Shape;12959;p80">
              <a:extLst>
                <a:ext uri="{FF2B5EF4-FFF2-40B4-BE49-F238E27FC236}">
                  <a16:creationId xmlns:a16="http://schemas.microsoft.com/office/drawing/2014/main" id="{998D7BF5-113A-35E0-F1DE-A2948F16ACB7}"/>
                </a:ext>
              </a:extLst>
            </p:cNvPr>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960;p80">
              <a:extLst>
                <a:ext uri="{FF2B5EF4-FFF2-40B4-BE49-F238E27FC236}">
                  <a16:creationId xmlns:a16="http://schemas.microsoft.com/office/drawing/2014/main" id="{FBB50DCD-D305-7C8E-102D-DD695DAE1117}"/>
                </a:ext>
              </a:extLst>
            </p:cNvPr>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800;p42">
            <a:extLst>
              <a:ext uri="{FF2B5EF4-FFF2-40B4-BE49-F238E27FC236}">
                <a16:creationId xmlns:a16="http://schemas.microsoft.com/office/drawing/2014/main" id="{38F0CC90-D58D-04A1-0DFA-6B03C20D9088}"/>
              </a:ext>
            </a:extLst>
          </p:cNvPr>
          <p:cNvGrpSpPr/>
          <p:nvPr/>
        </p:nvGrpSpPr>
        <p:grpSpPr>
          <a:xfrm flipH="1">
            <a:off x="7459486" y="3438114"/>
            <a:ext cx="1284750" cy="1374075"/>
            <a:chOff x="7730175" y="820513"/>
            <a:chExt cx="1284750" cy="1374075"/>
          </a:xfrm>
        </p:grpSpPr>
        <p:grpSp>
          <p:nvGrpSpPr>
            <p:cNvPr id="41" name="Google Shape;801;p42">
              <a:extLst>
                <a:ext uri="{FF2B5EF4-FFF2-40B4-BE49-F238E27FC236}">
                  <a16:creationId xmlns:a16="http://schemas.microsoft.com/office/drawing/2014/main" id="{F7B4302D-907D-70A2-EE7B-51C093B79E5B}"/>
                </a:ext>
              </a:extLst>
            </p:cNvPr>
            <p:cNvGrpSpPr/>
            <p:nvPr/>
          </p:nvGrpSpPr>
          <p:grpSpPr>
            <a:xfrm>
              <a:off x="8281413" y="1621738"/>
              <a:ext cx="581150" cy="572850"/>
              <a:chOff x="3398275" y="546563"/>
              <a:chExt cx="581150" cy="572850"/>
            </a:xfrm>
          </p:grpSpPr>
          <p:sp>
            <p:nvSpPr>
              <p:cNvPr id="50" name="Google Shape;802;p42">
                <a:extLst>
                  <a:ext uri="{FF2B5EF4-FFF2-40B4-BE49-F238E27FC236}">
                    <a16:creationId xmlns:a16="http://schemas.microsoft.com/office/drawing/2014/main" id="{D90235CD-DC85-42EF-57C8-484C1870942C}"/>
                  </a:ext>
                </a:extLst>
              </p:cNvPr>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03;p42">
                <a:extLst>
                  <a:ext uri="{FF2B5EF4-FFF2-40B4-BE49-F238E27FC236}">
                    <a16:creationId xmlns:a16="http://schemas.microsoft.com/office/drawing/2014/main" id="{31526C6D-DEDD-BE84-7C6A-47CB8B2F9C8E}"/>
                  </a:ext>
                </a:extLst>
              </p:cNvPr>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04;p42">
                <a:extLst>
                  <a:ext uri="{FF2B5EF4-FFF2-40B4-BE49-F238E27FC236}">
                    <a16:creationId xmlns:a16="http://schemas.microsoft.com/office/drawing/2014/main" id="{36C8FA94-13E4-AD56-0253-59F39E09B327}"/>
                  </a:ext>
                </a:extLst>
              </p:cNvPr>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05;p42">
                <a:extLst>
                  <a:ext uri="{FF2B5EF4-FFF2-40B4-BE49-F238E27FC236}">
                    <a16:creationId xmlns:a16="http://schemas.microsoft.com/office/drawing/2014/main" id="{9E33D447-90E8-1879-B3E5-C860A496CDD9}"/>
                  </a:ext>
                </a:extLst>
              </p:cNvPr>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06;p42">
                <a:extLst>
                  <a:ext uri="{FF2B5EF4-FFF2-40B4-BE49-F238E27FC236}">
                    <a16:creationId xmlns:a16="http://schemas.microsoft.com/office/drawing/2014/main" id="{E0240691-9C14-AF1B-5993-33331957808E}"/>
                  </a:ext>
                </a:extLst>
              </p:cNvPr>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807;p42">
              <a:extLst>
                <a:ext uri="{FF2B5EF4-FFF2-40B4-BE49-F238E27FC236}">
                  <a16:creationId xmlns:a16="http://schemas.microsoft.com/office/drawing/2014/main" id="{A817FD07-BFB8-0676-828F-17E954FB45F6}"/>
                </a:ext>
              </a:extLst>
            </p:cNvPr>
            <p:cNvGrpSpPr/>
            <p:nvPr/>
          </p:nvGrpSpPr>
          <p:grpSpPr>
            <a:xfrm>
              <a:off x="7730175" y="820513"/>
              <a:ext cx="1284750" cy="954425"/>
              <a:chOff x="3054400" y="-12"/>
              <a:chExt cx="1284750" cy="954425"/>
            </a:xfrm>
          </p:grpSpPr>
          <p:sp>
            <p:nvSpPr>
              <p:cNvPr id="43" name="Google Shape;808;p42">
                <a:extLst>
                  <a:ext uri="{FF2B5EF4-FFF2-40B4-BE49-F238E27FC236}">
                    <a16:creationId xmlns:a16="http://schemas.microsoft.com/office/drawing/2014/main" id="{EDD261E8-9EF1-BB06-2084-AB52C198592D}"/>
                  </a:ext>
                </a:extLst>
              </p:cNvPr>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09;p42">
                <a:extLst>
                  <a:ext uri="{FF2B5EF4-FFF2-40B4-BE49-F238E27FC236}">
                    <a16:creationId xmlns:a16="http://schemas.microsoft.com/office/drawing/2014/main" id="{54046196-D4B9-DAED-794F-E1AA0C9FC2E0}"/>
                  </a:ext>
                </a:extLst>
              </p:cNvPr>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10;p42">
                <a:extLst>
                  <a:ext uri="{FF2B5EF4-FFF2-40B4-BE49-F238E27FC236}">
                    <a16:creationId xmlns:a16="http://schemas.microsoft.com/office/drawing/2014/main" id="{FBCD4E29-ADE3-B73A-2393-19FF242993DD}"/>
                  </a:ext>
                </a:extLst>
              </p:cNvPr>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11;p42">
                <a:extLst>
                  <a:ext uri="{FF2B5EF4-FFF2-40B4-BE49-F238E27FC236}">
                    <a16:creationId xmlns:a16="http://schemas.microsoft.com/office/drawing/2014/main" id="{D4E9F6E1-C3D3-63B6-C6C5-183B92C90F57}"/>
                  </a:ext>
                </a:extLst>
              </p:cNvPr>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12;p42">
                <a:extLst>
                  <a:ext uri="{FF2B5EF4-FFF2-40B4-BE49-F238E27FC236}">
                    <a16:creationId xmlns:a16="http://schemas.microsoft.com/office/drawing/2014/main" id="{44657245-0CC7-F170-CB93-02858AC64711}"/>
                  </a:ext>
                </a:extLst>
              </p:cNvPr>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 name="Google Shape;1279;p58">
            <a:extLst>
              <a:ext uri="{FF2B5EF4-FFF2-40B4-BE49-F238E27FC236}">
                <a16:creationId xmlns:a16="http://schemas.microsoft.com/office/drawing/2014/main" id="{25688E25-0CF9-7DA1-EAE6-F96ECFF1ACB4}"/>
              </a:ext>
            </a:extLst>
          </p:cNvPr>
          <p:cNvGrpSpPr/>
          <p:nvPr/>
        </p:nvGrpSpPr>
        <p:grpSpPr>
          <a:xfrm>
            <a:off x="253553" y="292333"/>
            <a:ext cx="1631962" cy="2034691"/>
            <a:chOff x="1709175" y="238125"/>
            <a:chExt cx="4200675" cy="5237300"/>
          </a:xfrm>
          <a:solidFill>
            <a:schemeClr val="tx2">
              <a:lumMod val="75000"/>
            </a:schemeClr>
          </a:solidFill>
        </p:grpSpPr>
        <p:sp>
          <p:nvSpPr>
            <p:cNvPr id="67" name="Google Shape;1280;p58">
              <a:extLst>
                <a:ext uri="{FF2B5EF4-FFF2-40B4-BE49-F238E27FC236}">
                  <a16:creationId xmlns:a16="http://schemas.microsoft.com/office/drawing/2014/main" id="{F2F9A996-1432-CEA8-E80A-5C34E0B9858D}"/>
                </a:ext>
              </a:extLst>
            </p:cNvPr>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81;p58">
              <a:extLst>
                <a:ext uri="{FF2B5EF4-FFF2-40B4-BE49-F238E27FC236}">
                  <a16:creationId xmlns:a16="http://schemas.microsoft.com/office/drawing/2014/main" id="{5AA55CBC-DF67-8D5D-6C92-49D681E72258}"/>
                </a:ext>
              </a:extLst>
            </p:cNvPr>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282;p58">
              <a:extLst>
                <a:ext uri="{FF2B5EF4-FFF2-40B4-BE49-F238E27FC236}">
                  <a16:creationId xmlns:a16="http://schemas.microsoft.com/office/drawing/2014/main" id="{7159763D-FF7A-D6E7-0EBC-0775D064063E}"/>
                </a:ext>
              </a:extLst>
            </p:cNvPr>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83;p58">
              <a:extLst>
                <a:ext uri="{FF2B5EF4-FFF2-40B4-BE49-F238E27FC236}">
                  <a16:creationId xmlns:a16="http://schemas.microsoft.com/office/drawing/2014/main" id="{EF13BA4B-909A-F1B5-D841-A3709B113B86}"/>
                </a:ext>
              </a:extLst>
            </p:cNvPr>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284;p58">
              <a:extLst>
                <a:ext uri="{FF2B5EF4-FFF2-40B4-BE49-F238E27FC236}">
                  <a16:creationId xmlns:a16="http://schemas.microsoft.com/office/drawing/2014/main" id="{53EAA4F0-8AC0-8552-43FB-D1858D397949}"/>
                </a:ext>
              </a:extLst>
            </p:cNvPr>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85;p58">
              <a:extLst>
                <a:ext uri="{FF2B5EF4-FFF2-40B4-BE49-F238E27FC236}">
                  <a16:creationId xmlns:a16="http://schemas.microsoft.com/office/drawing/2014/main" id="{BC159E44-0A93-09CC-27BC-93FEA66767A8}"/>
                </a:ext>
              </a:extLst>
            </p:cNvPr>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286;p58">
              <a:extLst>
                <a:ext uri="{FF2B5EF4-FFF2-40B4-BE49-F238E27FC236}">
                  <a16:creationId xmlns:a16="http://schemas.microsoft.com/office/drawing/2014/main" id="{D6BE1295-7ED2-3F55-0E44-12B78E3DE10E}"/>
                </a:ext>
              </a:extLst>
            </p:cNvPr>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287;p58">
              <a:extLst>
                <a:ext uri="{FF2B5EF4-FFF2-40B4-BE49-F238E27FC236}">
                  <a16:creationId xmlns:a16="http://schemas.microsoft.com/office/drawing/2014/main" id="{F675BF7E-7AC4-BCDE-B8CD-5827BD1D47C9}"/>
                </a:ext>
              </a:extLst>
            </p:cNvPr>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288;p58">
              <a:extLst>
                <a:ext uri="{FF2B5EF4-FFF2-40B4-BE49-F238E27FC236}">
                  <a16:creationId xmlns:a16="http://schemas.microsoft.com/office/drawing/2014/main" id="{37E33FFD-C727-5F77-2E1B-73260ACC8822}"/>
                </a:ext>
              </a:extLst>
            </p:cNvPr>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289;p58">
              <a:extLst>
                <a:ext uri="{FF2B5EF4-FFF2-40B4-BE49-F238E27FC236}">
                  <a16:creationId xmlns:a16="http://schemas.microsoft.com/office/drawing/2014/main" id="{00F01295-1C2C-A61E-B46C-17286085A171}"/>
                </a:ext>
              </a:extLst>
            </p:cNvPr>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290;p58">
              <a:extLst>
                <a:ext uri="{FF2B5EF4-FFF2-40B4-BE49-F238E27FC236}">
                  <a16:creationId xmlns:a16="http://schemas.microsoft.com/office/drawing/2014/main" id="{A37B5E01-A243-E0BB-8114-BE2AF33D2229}"/>
                </a:ext>
              </a:extLst>
            </p:cNvPr>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291;p58">
              <a:extLst>
                <a:ext uri="{FF2B5EF4-FFF2-40B4-BE49-F238E27FC236}">
                  <a16:creationId xmlns:a16="http://schemas.microsoft.com/office/drawing/2014/main" id="{0ECF8165-8343-9BED-4083-FD601101D2D1}"/>
                </a:ext>
              </a:extLst>
            </p:cNvPr>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92;p58">
              <a:extLst>
                <a:ext uri="{FF2B5EF4-FFF2-40B4-BE49-F238E27FC236}">
                  <a16:creationId xmlns:a16="http://schemas.microsoft.com/office/drawing/2014/main" id="{22E83E4F-CA31-F49D-9C02-2F25BF83F4AC}"/>
                </a:ext>
              </a:extLst>
            </p:cNvPr>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93;p58">
              <a:extLst>
                <a:ext uri="{FF2B5EF4-FFF2-40B4-BE49-F238E27FC236}">
                  <a16:creationId xmlns:a16="http://schemas.microsoft.com/office/drawing/2014/main" id="{1E51D68E-5168-2E41-965B-4A40BE7E0065}"/>
                </a:ext>
              </a:extLst>
            </p:cNvPr>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294;p58">
              <a:extLst>
                <a:ext uri="{FF2B5EF4-FFF2-40B4-BE49-F238E27FC236}">
                  <a16:creationId xmlns:a16="http://schemas.microsoft.com/office/drawing/2014/main" id="{D07B71B1-EB45-E3CE-C485-54779485017B}"/>
                </a:ext>
              </a:extLst>
            </p:cNvPr>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295;p58">
              <a:extLst>
                <a:ext uri="{FF2B5EF4-FFF2-40B4-BE49-F238E27FC236}">
                  <a16:creationId xmlns:a16="http://schemas.microsoft.com/office/drawing/2014/main" id="{8A1D75B9-32B5-A852-EF7E-F24F88A59139}"/>
                </a:ext>
              </a:extLst>
            </p:cNvPr>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296;p58">
              <a:extLst>
                <a:ext uri="{FF2B5EF4-FFF2-40B4-BE49-F238E27FC236}">
                  <a16:creationId xmlns:a16="http://schemas.microsoft.com/office/drawing/2014/main" id="{FE4787CB-4C89-9508-34BA-1CE3F7778C00}"/>
                </a:ext>
              </a:extLst>
            </p:cNvPr>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297;p58">
              <a:extLst>
                <a:ext uri="{FF2B5EF4-FFF2-40B4-BE49-F238E27FC236}">
                  <a16:creationId xmlns:a16="http://schemas.microsoft.com/office/drawing/2014/main" id="{C93CF25C-1A49-A029-F4F8-D1022419A08B}"/>
                </a:ext>
              </a:extLst>
            </p:cNvPr>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298;p58">
              <a:extLst>
                <a:ext uri="{FF2B5EF4-FFF2-40B4-BE49-F238E27FC236}">
                  <a16:creationId xmlns:a16="http://schemas.microsoft.com/office/drawing/2014/main" id="{792C3DCB-DD08-E578-236B-44835F1C0533}"/>
                </a:ext>
              </a:extLst>
            </p:cNvPr>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299;p58">
              <a:extLst>
                <a:ext uri="{FF2B5EF4-FFF2-40B4-BE49-F238E27FC236}">
                  <a16:creationId xmlns:a16="http://schemas.microsoft.com/office/drawing/2014/main" id="{E71303F9-9F14-9CD4-17E0-0B0AEF46550D}"/>
                </a:ext>
              </a:extLst>
            </p:cNvPr>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300;p58">
              <a:extLst>
                <a:ext uri="{FF2B5EF4-FFF2-40B4-BE49-F238E27FC236}">
                  <a16:creationId xmlns:a16="http://schemas.microsoft.com/office/drawing/2014/main" id="{51DDC134-6A69-1419-2F09-5E2963EFB90E}"/>
                </a:ext>
              </a:extLst>
            </p:cNvPr>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301;p58">
              <a:extLst>
                <a:ext uri="{FF2B5EF4-FFF2-40B4-BE49-F238E27FC236}">
                  <a16:creationId xmlns:a16="http://schemas.microsoft.com/office/drawing/2014/main" id="{F2FA9DA6-BD9B-F10C-704D-6D463D74290E}"/>
                </a:ext>
              </a:extLst>
            </p:cNvPr>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302;p58">
              <a:extLst>
                <a:ext uri="{FF2B5EF4-FFF2-40B4-BE49-F238E27FC236}">
                  <a16:creationId xmlns:a16="http://schemas.microsoft.com/office/drawing/2014/main" id="{067D5971-4B78-8C0D-FE39-F49826ED0059}"/>
                </a:ext>
              </a:extLst>
            </p:cNvPr>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303;p58">
              <a:extLst>
                <a:ext uri="{FF2B5EF4-FFF2-40B4-BE49-F238E27FC236}">
                  <a16:creationId xmlns:a16="http://schemas.microsoft.com/office/drawing/2014/main" id="{C2D4C1F3-4EA8-DE76-2302-D2862FFF1227}"/>
                </a:ext>
              </a:extLst>
            </p:cNvPr>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304;p58">
              <a:extLst>
                <a:ext uri="{FF2B5EF4-FFF2-40B4-BE49-F238E27FC236}">
                  <a16:creationId xmlns:a16="http://schemas.microsoft.com/office/drawing/2014/main" id="{FA03FC1B-D57C-462A-B628-B21B0BCE0297}"/>
                </a:ext>
              </a:extLst>
            </p:cNvPr>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305;p58">
              <a:extLst>
                <a:ext uri="{FF2B5EF4-FFF2-40B4-BE49-F238E27FC236}">
                  <a16:creationId xmlns:a16="http://schemas.microsoft.com/office/drawing/2014/main" id="{80E127F5-D593-0C6E-C024-5CEA825B56BD}"/>
                </a:ext>
              </a:extLst>
            </p:cNvPr>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306;p58">
              <a:extLst>
                <a:ext uri="{FF2B5EF4-FFF2-40B4-BE49-F238E27FC236}">
                  <a16:creationId xmlns:a16="http://schemas.microsoft.com/office/drawing/2014/main" id="{3274B0FC-E554-6875-ED37-FDBA9EBEC12A}"/>
                </a:ext>
              </a:extLst>
            </p:cNvPr>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307;p58">
              <a:extLst>
                <a:ext uri="{FF2B5EF4-FFF2-40B4-BE49-F238E27FC236}">
                  <a16:creationId xmlns:a16="http://schemas.microsoft.com/office/drawing/2014/main" id="{30446E14-C1F5-8FE2-6E77-2D85ADEE90A6}"/>
                </a:ext>
              </a:extLst>
            </p:cNvPr>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308;p58">
              <a:extLst>
                <a:ext uri="{FF2B5EF4-FFF2-40B4-BE49-F238E27FC236}">
                  <a16:creationId xmlns:a16="http://schemas.microsoft.com/office/drawing/2014/main" id="{CB99A480-A6BD-1398-1772-2289356399CC}"/>
                </a:ext>
              </a:extLst>
            </p:cNvPr>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309;p58">
              <a:extLst>
                <a:ext uri="{FF2B5EF4-FFF2-40B4-BE49-F238E27FC236}">
                  <a16:creationId xmlns:a16="http://schemas.microsoft.com/office/drawing/2014/main" id="{5B503FBD-A7E3-A059-F554-4FCF1DA8506F}"/>
                </a:ext>
              </a:extLst>
            </p:cNvPr>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310;p58">
              <a:extLst>
                <a:ext uri="{FF2B5EF4-FFF2-40B4-BE49-F238E27FC236}">
                  <a16:creationId xmlns:a16="http://schemas.microsoft.com/office/drawing/2014/main" id="{1EB3C3C3-8533-B55A-D5C0-D141DC62D8A7}"/>
                </a:ext>
              </a:extLst>
            </p:cNvPr>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311;p58">
              <a:extLst>
                <a:ext uri="{FF2B5EF4-FFF2-40B4-BE49-F238E27FC236}">
                  <a16:creationId xmlns:a16="http://schemas.microsoft.com/office/drawing/2014/main" id="{CC443678-A6C0-94D1-3FF9-6C80AB86ED2B}"/>
                </a:ext>
              </a:extLst>
            </p:cNvPr>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312;p58">
              <a:extLst>
                <a:ext uri="{FF2B5EF4-FFF2-40B4-BE49-F238E27FC236}">
                  <a16:creationId xmlns:a16="http://schemas.microsoft.com/office/drawing/2014/main" id="{E09B725A-763C-358B-1C21-02A5559DE994}"/>
                </a:ext>
              </a:extLst>
            </p:cNvPr>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313;p58">
              <a:extLst>
                <a:ext uri="{FF2B5EF4-FFF2-40B4-BE49-F238E27FC236}">
                  <a16:creationId xmlns:a16="http://schemas.microsoft.com/office/drawing/2014/main" id="{14A2C306-3852-0E2D-B05A-56BD83A555B2}"/>
                </a:ext>
              </a:extLst>
            </p:cNvPr>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314;p58">
              <a:extLst>
                <a:ext uri="{FF2B5EF4-FFF2-40B4-BE49-F238E27FC236}">
                  <a16:creationId xmlns:a16="http://schemas.microsoft.com/office/drawing/2014/main" id="{4DF4CC10-D04B-FD3C-1FAC-6C113101FC42}"/>
                </a:ext>
              </a:extLst>
            </p:cNvPr>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315;p58">
              <a:extLst>
                <a:ext uri="{FF2B5EF4-FFF2-40B4-BE49-F238E27FC236}">
                  <a16:creationId xmlns:a16="http://schemas.microsoft.com/office/drawing/2014/main" id="{0E68DD1F-1D57-6173-A623-AF91C0EC8D69}"/>
                </a:ext>
              </a:extLst>
            </p:cNvPr>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316;p58">
              <a:extLst>
                <a:ext uri="{FF2B5EF4-FFF2-40B4-BE49-F238E27FC236}">
                  <a16:creationId xmlns:a16="http://schemas.microsoft.com/office/drawing/2014/main" id="{40F33F09-BFAB-71D2-DD18-AABC3FC68DDA}"/>
                </a:ext>
              </a:extLst>
            </p:cNvPr>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317;p58">
              <a:extLst>
                <a:ext uri="{FF2B5EF4-FFF2-40B4-BE49-F238E27FC236}">
                  <a16:creationId xmlns:a16="http://schemas.microsoft.com/office/drawing/2014/main" id="{4B675C68-C49A-CE51-FF3E-AAD54BC9E18A}"/>
                </a:ext>
              </a:extLst>
            </p:cNvPr>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318;p58">
              <a:extLst>
                <a:ext uri="{FF2B5EF4-FFF2-40B4-BE49-F238E27FC236}">
                  <a16:creationId xmlns:a16="http://schemas.microsoft.com/office/drawing/2014/main" id="{E92CA48F-B5A3-65F0-AA50-D6D0950D54D6}"/>
                </a:ext>
              </a:extLst>
            </p:cNvPr>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319;p58">
              <a:extLst>
                <a:ext uri="{FF2B5EF4-FFF2-40B4-BE49-F238E27FC236}">
                  <a16:creationId xmlns:a16="http://schemas.microsoft.com/office/drawing/2014/main" id="{7C0654E5-916B-6A9B-A6D4-70338DB889EC}"/>
                </a:ext>
              </a:extLst>
            </p:cNvPr>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320;p58">
              <a:extLst>
                <a:ext uri="{FF2B5EF4-FFF2-40B4-BE49-F238E27FC236}">
                  <a16:creationId xmlns:a16="http://schemas.microsoft.com/office/drawing/2014/main" id="{D66A3CA9-2650-0C05-4299-FE744EB7CBB4}"/>
                </a:ext>
              </a:extLst>
            </p:cNvPr>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321;p58">
              <a:extLst>
                <a:ext uri="{FF2B5EF4-FFF2-40B4-BE49-F238E27FC236}">
                  <a16:creationId xmlns:a16="http://schemas.microsoft.com/office/drawing/2014/main" id="{E1FBD9BC-B666-715E-5004-8F7AAEC2849D}"/>
                </a:ext>
              </a:extLst>
            </p:cNvPr>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322;p58">
              <a:extLst>
                <a:ext uri="{FF2B5EF4-FFF2-40B4-BE49-F238E27FC236}">
                  <a16:creationId xmlns:a16="http://schemas.microsoft.com/office/drawing/2014/main" id="{0685EF6A-ED99-F069-0740-2FFEF2B5B49F}"/>
                </a:ext>
              </a:extLst>
            </p:cNvPr>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323;p58">
              <a:extLst>
                <a:ext uri="{FF2B5EF4-FFF2-40B4-BE49-F238E27FC236}">
                  <a16:creationId xmlns:a16="http://schemas.microsoft.com/office/drawing/2014/main" id="{14AC7A65-4348-7D47-ADF2-3FA9BD5DDE94}"/>
                </a:ext>
              </a:extLst>
            </p:cNvPr>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324;p58">
              <a:extLst>
                <a:ext uri="{FF2B5EF4-FFF2-40B4-BE49-F238E27FC236}">
                  <a16:creationId xmlns:a16="http://schemas.microsoft.com/office/drawing/2014/main" id="{76BA56E1-F3D8-5807-CEB6-9FA88498DCE5}"/>
                </a:ext>
              </a:extLst>
            </p:cNvPr>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325;p58">
              <a:extLst>
                <a:ext uri="{FF2B5EF4-FFF2-40B4-BE49-F238E27FC236}">
                  <a16:creationId xmlns:a16="http://schemas.microsoft.com/office/drawing/2014/main" id="{BCA611E5-68F8-0022-AC27-1D37C2C9C37A}"/>
                </a:ext>
              </a:extLst>
            </p:cNvPr>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326;p58">
              <a:extLst>
                <a:ext uri="{FF2B5EF4-FFF2-40B4-BE49-F238E27FC236}">
                  <a16:creationId xmlns:a16="http://schemas.microsoft.com/office/drawing/2014/main" id="{50A1EA1D-E3B0-F126-7A0F-A5979A226719}"/>
                </a:ext>
              </a:extLst>
            </p:cNvPr>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327;p58">
              <a:extLst>
                <a:ext uri="{FF2B5EF4-FFF2-40B4-BE49-F238E27FC236}">
                  <a16:creationId xmlns:a16="http://schemas.microsoft.com/office/drawing/2014/main" id="{2F927C59-7788-4A97-A5AD-D71FF2C9D1E6}"/>
                </a:ext>
              </a:extLst>
            </p:cNvPr>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328;p58">
              <a:extLst>
                <a:ext uri="{FF2B5EF4-FFF2-40B4-BE49-F238E27FC236}">
                  <a16:creationId xmlns:a16="http://schemas.microsoft.com/office/drawing/2014/main" id="{FCB3FE3B-F980-5ACD-14A0-03A5EA6BA452}"/>
                </a:ext>
              </a:extLst>
            </p:cNvPr>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329;p58">
              <a:extLst>
                <a:ext uri="{FF2B5EF4-FFF2-40B4-BE49-F238E27FC236}">
                  <a16:creationId xmlns:a16="http://schemas.microsoft.com/office/drawing/2014/main" id="{283C0BA6-584F-EB3C-EAC8-68E7E8347BA4}"/>
                </a:ext>
              </a:extLst>
            </p:cNvPr>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330;p58">
              <a:extLst>
                <a:ext uri="{FF2B5EF4-FFF2-40B4-BE49-F238E27FC236}">
                  <a16:creationId xmlns:a16="http://schemas.microsoft.com/office/drawing/2014/main" id="{0924E807-01DE-598F-869C-4A2E1212CBCD}"/>
                </a:ext>
              </a:extLst>
            </p:cNvPr>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331;p58">
              <a:extLst>
                <a:ext uri="{FF2B5EF4-FFF2-40B4-BE49-F238E27FC236}">
                  <a16:creationId xmlns:a16="http://schemas.microsoft.com/office/drawing/2014/main" id="{E9690418-F3CC-F998-3AD5-84831458E228}"/>
                </a:ext>
              </a:extLst>
            </p:cNvPr>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332;p58">
              <a:extLst>
                <a:ext uri="{FF2B5EF4-FFF2-40B4-BE49-F238E27FC236}">
                  <a16:creationId xmlns:a16="http://schemas.microsoft.com/office/drawing/2014/main" id="{F422D629-F9A2-9355-3F7A-702FA9E4CFBA}"/>
                </a:ext>
              </a:extLst>
            </p:cNvPr>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333;p58">
              <a:extLst>
                <a:ext uri="{FF2B5EF4-FFF2-40B4-BE49-F238E27FC236}">
                  <a16:creationId xmlns:a16="http://schemas.microsoft.com/office/drawing/2014/main" id="{E98A9811-B1E5-9819-AB4E-A4B5CF112CCB}"/>
                </a:ext>
              </a:extLst>
            </p:cNvPr>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334;p58">
              <a:extLst>
                <a:ext uri="{FF2B5EF4-FFF2-40B4-BE49-F238E27FC236}">
                  <a16:creationId xmlns:a16="http://schemas.microsoft.com/office/drawing/2014/main" id="{F9C20DCA-51E8-09BE-41C4-484AB2B707F0}"/>
                </a:ext>
              </a:extLst>
            </p:cNvPr>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335;p58">
              <a:extLst>
                <a:ext uri="{FF2B5EF4-FFF2-40B4-BE49-F238E27FC236}">
                  <a16:creationId xmlns:a16="http://schemas.microsoft.com/office/drawing/2014/main" id="{303ED193-E6D9-50F2-68DD-BDA82A77496C}"/>
                </a:ext>
              </a:extLst>
            </p:cNvPr>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336;p58">
              <a:extLst>
                <a:ext uri="{FF2B5EF4-FFF2-40B4-BE49-F238E27FC236}">
                  <a16:creationId xmlns:a16="http://schemas.microsoft.com/office/drawing/2014/main" id="{C71715DD-7877-C958-DD9B-3854EAA82C92}"/>
                </a:ext>
              </a:extLst>
            </p:cNvPr>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337;p58">
              <a:extLst>
                <a:ext uri="{FF2B5EF4-FFF2-40B4-BE49-F238E27FC236}">
                  <a16:creationId xmlns:a16="http://schemas.microsoft.com/office/drawing/2014/main" id="{F8C9C55C-03A5-0879-3791-C26CAA03B091}"/>
                </a:ext>
              </a:extLst>
            </p:cNvPr>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338;p58">
              <a:extLst>
                <a:ext uri="{FF2B5EF4-FFF2-40B4-BE49-F238E27FC236}">
                  <a16:creationId xmlns:a16="http://schemas.microsoft.com/office/drawing/2014/main" id="{6F6DB355-1CA1-972A-64B1-0B7D4549E90C}"/>
                </a:ext>
              </a:extLst>
            </p:cNvPr>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339;p58">
              <a:extLst>
                <a:ext uri="{FF2B5EF4-FFF2-40B4-BE49-F238E27FC236}">
                  <a16:creationId xmlns:a16="http://schemas.microsoft.com/office/drawing/2014/main" id="{36FCF350-68E0-F3AB-0BFA-7B6AA9541299}"/>
                </a:ext>
              </a:extLst>
            </p:cNvPr>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340;p58">
              <a:extLst>
                <a:ext uri="{FF2B5EF4-FFF2-40B4-BE49-F238E27FC236}">
                  <a16:creationId xmlns:a16="http://schemas.microsoft.com/office/drawing/2014/main" id="{58745F3A-9903-62D1-618A-48CAE158D7FA}"/>
                </a:ext>
              </a:extLst>
            </p:cNvPr>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341;p58">
              <a:extLst>
                <a:ext uri="{FF2B5EF4-FFF2-40B4-BE49-F238E27FC236}">
                  <a16:creationId xmlns:a16="http://schemas.microsoft.com/office/drawing/2014/main" id="{505AA972-F2A7-67BD-FB55-28E0D4875322}"/>
                </a:ext>
              </a:extLst>
            </p:cNvPr>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342;p58">
              <a:extLst>
                <a:ext uri="{FF2B5EF4-FFF2-40B4-BE49-F238E27FC236}">
                  <a16:creationId xmlns:a16="http://schemas.microsoft.com/office/drawing/2014/main" id="{B92A26D3-D2C1-1CC0-B936-B87DC671AB34}"/>
                </a:ext>
              </a:extLst>
            </p:cNvPr>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43;p58">
              <a:extLst>
                <a:ext uri="{FF2B5EF4-FFF2-40B4-BE49-F238E27FC236}">
                  <a16:creationId xmlns:a16="http://schemas.microsoft.com/office/drawing/2014/main" id="{DA607457-0B7A-4C0F-4B58-7F710CB1E393}"/>
                </a:ext>
              </a:extLst>
            </p:cNvPr>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44;p58">
              <a:extLst>
                <a:ext uri="{FF2B5EF4-FFF2-40B4-BE49-F238E27FC236}">
                  <a16:creationId xmlns:a16="http://schemas.microsoft.com/office/drawing/2014/main" id="{1021827F-9BC0-752B-00A5-7E1ADA583671}"/>
                </a:ext>
              </a:extLst>
            </p:cNvPr>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45;p58">
              <a:extLst>
                <a:ext uri="{FF2B5EF4-FFF2-40B4-BE49-F238E27FC236}">
                  <a16:creationId xmlns:a16="http://schemas.microsoft.com/office/drawing/2014/main" id="{587085B7-E51B-11D9-A724-D328BCDA45A1}"/>
                </a:ext>
              </a:extLst>
            </p:cNvPr>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46;p58">
              <a:extLst>
                <a:ext uri="{FF2B5EF4-FFF2-40B4-BE49-F238E27FC236}">
                  <a16:creationId xmlns:a16="http://schemas.microsoft.com/office/drawing/2014/main" id="{166E2045-4D3B-D75A-9500-0A23BF028762}"/>
                </a:ext>
              </a:extLst>
            </p:cNvPr>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7;p58">
              <a:extLst>
                <a:ext uri="{FF2B5EF4-FFF2-40B4-BE49-F238E27FC236}">
                  <a16:creationId xmlns:a16="http://schemas.microsoft.com/office/drawing/2014/main" id="{2550E6A8-AE96-4C4C-477E-F8C9014C4616}"/>
                </a:ext>
              </a:extLst>
            </p:cNvPr>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48;p58">
              <a:extLst>
                <a:ext uri="{FF2B5EF4-FFF2-40B4-BE49-F238E27FC236}">
                  <a16:creationId xmlns:a16="http://schemas.microsoft.com/office/drawing/2014/main" id="{C32922E9-DB01-3949-30A7-E2620FEBC630}"/>
                </a:ext>
              </a:extLst>
            </p:cNvPr>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49;p58">
              <a:extLst>
                <a:ext uri="{FF2B5EF4-FFF2-40B4-BE49-F238E27FC236}">
                  <a16:creationId xmlns:a16="http://schemas.microsoft.com/office/drawing/2014/main" id="{5273A46D-DA23-4656-E4B3-35B196ED906C}"/>
                </a:ext>
              </a:extLst>
            </p:cNvPr>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50;p58">
              <a:extLst>
                <a:ext uri="{FF2B5EF4-FFF2-40B4-BE49-F238E27FC236}">
                  <a16:creationId xmlns:a16="http://schemas.microsoft.com/office/drawing/2014/main" id="{C67093B3-E97E-2D85-8A3B-4234286FAE3F}"/>
                </a:ext>
              </a:extLst>
            </p:cNvPr>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51;p58">
              <a:extLst>
                <a:ext uri="{FF2B5EF4-FFF2-40B4-BE49-F238E27FC236}">
                  <a16:creationId xmlns:a16="http://schemas.microsoft.com/office/drawing/2014/main" id="{3179DD0D-4BE5-63A2-829A-35B465483761}"/>
                </a:ext>
              </a:extLst>
            </p:cNvPr>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52;p58">
              <a:extLst>
                <a:ext uri="{FF2B5EF4-FFF2-40B4-BE49-F238E27FC236}">
                  <a16:creationId xmlns:a16="http://schemas.microsoft.com/office/drawing/2014/main" id="{C8C03593-E422-7EEB-67E7-501D9312609B}"/>
                </a:ext>
              </a:extLst>
            </p:cNvPr>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353;p58">
              <a:extLst>
                <a:ext uri="{FF2B5EF4-FFF2-40B4-BE49-F238E27FC236}">
                  <a16:creationId xmlns:a16="http://schemas.microsoft.com/office/drawing/2014/main" id="{ADAE2DC4-5E6F-05D1-B5C8-1D329BFD2238}"/>
                </a:ext>
              </a:extLst>
            </p:cNvPr>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354;p58">
              <a:extLst>
                <a:ext uri="{FF2B5EF4-FFF2-40B4-BE49-F238E27FC236}">
                  <a16:creationId xmlns:a16="http://schemas.microsoft.com/office/drawing/2014/main" id="{ADABAF1B-EF91-DBE2-B656-5C4E9BB06793}"/>
                </a:ext>
              </a:extLst>
            </p:cNvPr>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355;p58">
              <a:extLst>
                <a:ext uri="{FF2B5EF4-FFF2-40B4-BE49-F238E27FC236}">
                  <a16:creationId xmlns:a16="http://schemas.microsoft.com/office/drawing/2014/main" id="{1580B477-8F0C-0F0F-B670-96F350CF5CE4}"/>
                </a:ext>
              </a:extLst>
            </p:cNvPr>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356;p58">
              <a:extLst>
                <a:ext uri="{FF2B5EF4-FFF2-40B4-BE49-F238E27FC236}">
                  <a16:creationId xmlns:a16="http://schemas.microsoft.com/office/drawing/2014/main" id="{CD05BA89-8526-36F5-8EA6-45D5007E33FF}"/>
                </a:ext>
              </a:extLst>
            </p:cNvPr>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357;p58">
              <a:extLst>
                <a:ext uri="{FF2B5EF4-FFF2-40B4-BE49-F238E27FC236}">
                  <a16:creationId xmlns:a16="http://schemas.microsoft.com/office/drawing/2014/main" id="{E5E7B213-8609-E12C-B234-F267BBE6DA17}"/>
                </a:ext>
              </a:extLst>
            </p:cNvPr>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358;p58">
              <a:extLst>
                <a:ext uri="{FF2B5EF4-FFF2-40B4-BE49-F238E27FC236}">
                  <a16:creationId xmlns:a16="http://schemas.microsoft.com/office/drawing/2014/main" id="{262B6E44-FF5D-F072-A63C-9DC498572A94}"/>
                </a:ext>
              </a:extLst>
            </p:cNvPr>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359;p58">
              <a:extLst>
                <a:ext uri="{FF2B5EF4-FFF2-40B4-BE49-F238E27FC236}">
                  <a16:creationId xmlns:a16="http://schemas.microsoft.com/office/drawing/2014/main" id="{FD343216-E52E-FF20-74D5-52978042166D}"/>
                </a:ext>
              </a:extLst>
            </p:cNvPr>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360;p58">
              <a:extLst>
                <a:ext uri="{FF2B5EF4-FFF2-40B4-BE49-F238E27FC236}">
                  <a16:creationId xmlns:a16="http://schemas.microsoft.com/office/drawing/2014/main" id="{41F6BCB4-4015-095F-D0BE-733357992340}"/>
                </a:ext>
              </a:extLst>
            </p:cNvPr>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361;p58">
              <a:extLst>
                <a:ext uri="{FF2B5EF4-FFF2-40B4-BE49-F238E27FC236}">
                  <a16:creationId xmlns:a16="http://schemas.microsoft.com/office/drawing/2014/main" id="{CC15E288-BAB9-E4BD-E76B-1EDF74B2A7BA}"/>
                </a:ext>
              </a:extLst>
            </p:cNvPr>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362;p58">
              <a:extLst>
                <a:ext uri="{FF2B5EF4-FFF2-40B4-BE49-F238E27FC236}">
                  <a16:creationId xmlns:a16="http://schemas.microsoft.com/office/drawing/2014/main" id="{A88D002F-4F7E-7897-278A-4E8E3ED2C962}"/>
                </a:ext>
              </a:extLst>
            </p:cNvPr>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363;p58">
              <a:extLst>
                <a:ext uri="{FF2B5EF4-FFF2-40B4-BE49-F238E27FC236}">
                  <a16:creationId xmlns:a16="http://schemas.microsoft.com/office/drawing/2014/main" id="{87B90A66-0CF4-C2EB-1532-742E08056314}"/>
                </a:ext>
              </a:extLst>
            </p:cNvPr>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364;p58">
              <a:extLst>
                <a:ext uri="{FF2B5EF4-FFF2-40B4-BE49-F238E27FC236}">
                  <a16:creationId xmlns:a16="http://schemas.microsoft.com/office/drawing/2014/main" id="{41A9CDAA-0700-897A-BF84-72C0A4FF0BCE}"/>
                </a:ext>
              </a:extLst>
            </p:cNvPr>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365;p58">
              <a:extLst>
                <a:ext uri="{FF2B5EF4-FFF2-40B4-BE49-F238E27FC236}">
                  <a16:creationId xmlns:a16="http://schemas.microsoft.com/office/drawing/2014/main" id="{52056D94-33E8-160B-36A8-3D44B54BEFAB}"/>
                </a:ext>
              </a:extLst>
            </p:cNvPr>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366;p58">
              <a:extLst>
                <a:ext uri="{FF2B5EF4-FFF2-40B4-BE49-F238E27FC236}">
                  <a16:creationId xmlns:a16="http://schemas.microsoft.com/office/drawing/2014/main" id="{C8551864-3D4F-C80F-9523-B66E647C1173}"/>
                </a:ext>
              </a:extLst>
            </p:cNvPr>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367;p58">
              <a:extLst>
                <a:ext uri="{FF2B5EF4-FFF2-40B4-BE49-F238E27FC236}">
                  <a16:creationId xmlns:a16="http://schemas.microsoft.com/office/drawing/2014/main" id="{4105CEA0-CBB7-25AA-D2B8-C8032CDF54DA}"/>
                </a:ext>
              </a:extLst>
            </p:cNvPr>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368;p58">
              <a:extLst>
                <a:ext uri="{FF2B5EF4-FFF2-40B4-BE49-F238E27FC236}">
                  <a16:creationId xmlns:a16="http://schemas.microsoft.com/office/drawing/2014/main" id="{FFF671A8-9503-92B2-F618-5C7604FA4ECA}"/>
                </a:ext>
              </a:extLst>
            </p:cNvPr>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369;p58">
              <a:extLst>
                <a:ext uri="{FF2B5EF4-FFF2-40B4-BE49-F238E27FC236}">
                  <a16:creationId xmlns:a16="http://schemas.microsoft.com/office/drawing/2014/main" id="{83AFA42E-BCDD-987B-1697-B3C1F75A1CDC}"/>
                </a:ext>
              </a:extLst>
            </p:cNvPr>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370;p58">
              <a:extLst>
                <a:ext uri="{FF2B5EF4-FFF2-40B4-BE49-F238E27FC236}">
                  <a16:creationId xmlns:a16="http://schemas.microsoft.com/office/drawing/2014/main" id="{F256D619-1112-E6DD-A351-8FE01743C626}"/>
                </a:ext>
              </a:extLst>
            </p:cNvPr>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371;p58">
              <a:extLst>
                <a:ext uri="{FF2B5EF4-FFF2-40B4-BE49-F238E27FC236}">
                  <a16:creationId xmlns:a16="http://schemas.microsoft.com/office/drawing/2014/main" id="{2916DFC7-FDCD-F9AF-4C56-373D7C8CF452}"/>
                </a:ext>
              </a:extLst>
            </p:cNvPr>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372;p58">
              <a:extLst>
                <a:ext uri="{FF2B5EF4-FFF2-40B4-BE49-F238E27FC236}">
                  <a16:creationId xmlns:a16="http://schemas.microsoft.com/office/drawing/2014/main" id="{711E38AD-ACBC-2072-C760-52ECC6939AFB}"/>
                </a:ext>
              </a:extLst>
            </p:cNvPr>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373;p58">
              <a:extLst>
                <a:ext uri="{FF2B5EF4-FFF2-40B4-BE49-F238E27FC236}">
                  <a16:creationId xmlns:a16="http://schemas.microsoft.com/office/drawing/2014/main" id="{6031F902-707F-A29B-E668-8F1C33A39684}"/>
                </a:ext>
              </a:extLst>
            </p:cNvPr>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374;p58">
              <a:extLst>
                <a:ext uri="{FF2B5EF4-FFF2-40B4-BE49-F238E27FC236}">
                  <a16:creationId xmlns:a16="http://schemas.microsoft.com/office/drawing/2014/main" id="{7DBC0D96-B148-E3B1-C3F7-244218F1FF49}"/>
                </a:ext>
              </a:extLst>
            </p:cNvPr>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375;p58">
              <a:extLst>
                <a:ext uri="{FF2B5EF4-FFF2-40B4-BE49-F238E27FC236}">
                  <a16:creationId xmlns:a16="http://schemas.microsoft.com/office/drawing/2014/main" id="{01C9078F-160B-98EB-262E-4CA3A19A5E4A}"/>
                </a:ext>
              </a:extLst>
            </p:cNvPr>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376;p58">
              <a:extLst>
                <a:ext uri="{FF2B5EF4-FFF2-40B4-BE49-F238E27FC236}">
                  <a16:creationId xmlns:a16="http://schemas.microsoft.com/office/drawing/2014/main" id="{54E75CB3-8244-9D51-2AFD-DDD965AED557}"/>
                </a:ext>
              </a:extLst>
            </p:cNvPr>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377;p58">
              <a:extLst>
                <a:ext uri="{FF2B5EF4-FFF2-40B4-BE49-F238E27FC236}">
                  <a16:creationId xmlns:a16="http://schemas.microsoft.com/office/drawing/2014/main" id="{DF2839DC-2A9C-3D27-142F-5F91A2754A58}"/>
                </a:ext>
              </a:extLst>
            </p:cNvPr>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378;p58">
              <a:extLst>
                <a:ext uri="{FF2B5EF4-FFF2-40B4-BE49-F238E27FC236}">
                  <a16:creationId xmlns:a16="http://schemas.microsoft.com/office/drawing/2014/main" id="{1A6F0695-44FC-078A-6F59-45BE1D9AA8CF}"/>
                </a:ext>
              </a:extLst>
            </p:cNvPr>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379;p58">
              <a:extLst>
                <a:ext uri="{FF2B5EF4-FFF2-40B4-BE49-F238E27FC236}">
                  <a16:creationId xmlns:a16="http://schemas.microsoft.com/office/drawing/2014/main" id="{70BF2AEF-AC00-0333-8A8D-443CAB11C482}"/>
                </a:ext>
              </a:extLst>
            </p:cNvPr>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380;p58">
              <a:extLst>
                <a:ext uri="{FF2B5EF4-FFF2-40B4-BE49-F238E27FC236}">
                  <a16:creationId xmlns:a16="http://schemas.microsoft.com/office/drawing/2014/main" id="{06B9240C-8032-2EDD-D41E-86F853214296}"/>
                </a:ext>
              </a:extLst>
            </p:cNvPr>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381;p58">
              <a:extLst>
                <a:ext uri="{FF2B5EF4-FFF2-40B4-BE49-F238E27FC236}">
                  <a16:creationId xmlns:a16="http://schemas.microsoft.com/office/drawing/2014/main" id="{E865BF6E-8D02-42B4-FE90-C1287374E032}"/>
                </a:ext>
              </a:extLst>
            </p:cNvPr>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382;p58">
              <a:extLst>
                <a:ext uri="{FF2B5EF4-FFF2-40B4-BE49-F238E27FC236}">
                  <a16:creationId xmlns:a16="http://schemas.microsoft.com/office/drawing/2014/main" id="{74F48713-9DE6-3A0B-7F49-D28281CA6CCD}"/>
                </a:ext>
              </a:extLst>
            </p:cNvPr>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383;p58">
              <a:extLst>
                <a:ext uri="{FF2B5EF4-FFF2-40B4-BE49-F238E27FC236}">
                  <a16:creationId xmlns:a16="http://schemas.microsoft.com/office/drawing/2014/main" id="{3B286D14-AE53-54F4-3615-0F49026CA801}"/>
                </a:ext>
              </a:extLst>
            </p:cNvPr>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384;p58">
              <a:extLst>
                <a:ext uri="{FF2B5EF4-FFF2-40B4-BE49-F238E27FC236}">
                  <a16:creationId xmlns:a16="http://schemas.microsoft.com/office/drawing/2014/main" id="{217489CD-7D80-899E-436F-89230C031777}"/>
                </a:ext>
              </a:extLst>
            </p:cNvPr>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385;p58">
              <a:extLst>
                <a:ext uri="{FF2B5EF4-FFF2-40B4-BE49-F238E27FC236}">
                  <a16:creationId xmlns:a16="http://schemas.microsoft.com/office/drawing/2014/main" id="{CE456BEA-B52A-6F8C-7FCF-235FEBCB6607}"/>
                </a:ext>
              </a:extLst>
            </p:cNvPr>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386;p58">
              <a:extLst>
                <a:ext uri="{FF2B5EF4-FFF2-40B4-BE49-F238E27FC236}">
                  <a16:creationId xmlns:a16="http://schemas.microsoft.com/office/drawing/2014/main" id="{7125E443-6287-7D1A-CA8A-54F580F18AFE}"/>
                </a:ext>
              </a:extLst>
            </p:cNvPr>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387;p58">
              <a:extLst>
                <a:ext uri="{FF2B5EF4-FFF2-40B4-BE49-F238E27FC236}">
                  <a16:creationId xmlns:a16="http://schemas.microsoft.com/office/drawing/2014/main" id="{D0E7BC89-C5B9-E5C6-1A3A-C7CDBA81E051}"/>
                </a:ext>
              </a:extLst>
            </p:cNvPr>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grp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 name="Google Shape;706;p38">
            <a:extLst>
              <a:ext uri="{FF2B5EF4-FFF2-40B4-BE49-F238E27FC236}">
                <a16:creationId xmlns:a16="http://schemas.microsoft.com/office/drawing/2014/main" id="{8E40479D-2B86-1AEC-64C0-BDB70083A927}"/>
              </a:ext>
            </a:extLst>
          </p:cNvPr>
          <p:cNvCxnSpPr>
            <a:cxnSpLocks/>
          </p:cNvCxnSpPr>
          <p:nvPr/>
        </p:nvCxnSpPr>
        <p:spPr>
          <a:xfrm>
            <a:off x="5534136" y="5785214"/>
            <a:ext cx="4295073"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3" name="Google Shape;706;p38">
            <a:extLst>
              <a:ext uri="{FF2B5EF4-FFF2-40B4-BE49-F238E27FC236}">
                <a16:creationId xmlns:a16="http://schemas.microsoft.com/office/drawing/2014/main" id="{E7D539B3-007B-A54B-620C-B61FFF0D95A8}"/>
              </a:ext>
            </a:extLst>
          </p:cNvPr>
          <p:cNvCxnSpPr>
            <a:cxnSpLocks/>
          </p:cNvCxnSpPr>
          <p:nvPr/>
        </p:nvCxnSpPr>
        <p:spPr>
          <a:xfrm>
            <a:off x="4371749" y="5427901"/>
            <a:ext cx="1557862"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lt1">
                <a:alpha val="50000"/>
              </a:schemeClr>
            </a:outerShdw>
          </a:effectLst>
        </p:spPr>
      </p:cxnSp>
      <p:cxnSp>
        <p:nvCxnSpPr>
          <p:cNvPr id="6" name="Google Shape;706;p38">
            <a:extLst>
              <a:ext uri="{FF2B5EF4-FFF2-40B4-BE49-F238E27FC236}">
                <a16:creationId xmlns:a16="http://schemas.microsoft.com/office/drawing/2014/main" id="{BAD01D84-B1D7-465E-3D82-539EBE3655CC}"/>
              </a:ext>
            </a:extLst>
          </p:cNvPr>
          <p:cNvCxnSpPr>
            <a:cxnSpLocks/>
          </p:cNvCxnSpPr>
          <p:nvPr/>
        </p:nvCxnSpPr>
        <p:spPr>
          <a:xfrm flipV="1">
            <a:off x="-1666565" y="-411100"/>
            <a:ext cx="1092125" cy="822200"/>
          </a:xfrm>
          <a:prstGeom prst="straightConnector1">
            <a:avLst/>
          </a:prstGeom>
          <a:noFill/>
          <a:ln w="19050" cap="flat" cmpd="sng">
            <a:solidFill>
              <a:schemeClr val="bg2"/>
            </a:solidFill>
            <a:prstDash val="solid"/>
            <a:round/>
            <a:headEnd type="oval" w="med" len="med"/>
            <a:tailEnd type="oval" w="med" len="med"/>
          </a:ln>
          <a:effectLst>
            <a:outerShdw blurRad="85725" dist="19050" algn="bl" rotWithShape="0">
              <a:schemeClr val="lt1">
                <a:alpha val="50000"/>
              </a:schemeClr>
            </a:outerShdw>
          </a:effectLst>
        </p:spPr>
      </p:cxnSp>
      <p:cxnSp>
        <p:nvCxnSpPr>
          <p:cNvPr id="7" name="Google Shape;1278;p58">
            <a:extLst>
              <a:ext uri="{FF2B5EF4-FFF2-40B4-BE49-F238E27FC236}">
                <a16:creationId xmlns:a16="http://schemas.microsoft.com/office/drawing/2014/main" id="{5DCD2E84-AFAC-0DF6-B13F-E888C4C1EB2A}"/>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8" name="Oval 7">
            <a:extLst>
              <a:ext uri="{FF2B5EF4-FFF2-40B4-BE49-F238E27FC236}">
                <a16:creationId xmlns:a16="http://schemas.microsoft.com/office/drawing/2014/main" id="{C1685449-6F51-88E5-390B-7B86B442C40F}"/>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13/9</a:t>
            </a:r>
          </a:p>
        </p:txBody>
      </p:sp>
      <p:cxnSp>
        <p:nvCxnSpPr>
          <p:cNvPr id="9" name="Google Shape;1278;p58">
            <a:extLst>
              <a:ext uri="{FF2B5EF4-FFF2-40B4-BE49-F238E27FC236}">
                <a16:creationId xmlns:a16="http://schemas.microsoft.com/office/drawing/2014/main" id="{75F8E006-C295-C11B-458B-3464A8B6787B}"/>
              </a:ext>
            </a:extLst>
          </p:cNvPr>
          <p:cNvCxnSpPr>
            <a:cxnSpLocks/>
            <a:endCxn id="8"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extLst>
      <p:ext uri="{BB962C8B-B14F-4D97-AF65-F5344CB8AC3E}">
        <p14:creationId xmlns:p14="http://schemas.microsoft.com/office/powerpoint/2010/main" val="25009541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5B65F218-C188-0B6F-9C9B-0FC9B5092647}"/>
            </a:ext>
          </a:extLst>
        </p:cNvPr>
        <p:cNvGrpSpPr/>
        <p:nvPr/>
      </p:nvGrpSpPr>
      <p:grpSpPr>
        <a:xfrm>
          <a:off x="0" y="0"/>
          <a:ext cx="0" cy="0"/>
          <a:chOff x="0" y="0"/>
          <a:chExt cx="0" cy="0"/>
        </a:xfrm>
      </p:grpSpPr>
      <p:grpSp>
        <p:nvGrpSpPr>
          <p:cNvPr id="53" name="Google Shape;12667;p80">
            <a:extLst>
              <a:ext uri="{FF2B5EF4-FFF2-40B4-BE49-F238E27FC236}">
                <a16:creationId xmlns:a16="http://schemas.microsoft.com/office/drawing/2014/main" id="{15C5A54E-2B9A-548D-F89E-2B36BE7D367E}"/>
              </a:ext>
            </a:extLst>
          </p:cNvPr>
          <p:cNvGrpSpPr/>
          <p:nvPr/>
        </p:nvGrpSpPr>
        <p:grpSpPr>
          <a:xfrm>
            <a:off x="9663666" y="1502962"/>
            <a:ext cx="4291575" cy="3823976"/>
            <a:chOff x="1327676" y="2910480"/>
            <a:chExt cx="347934" cy="310024"/>
          </a:xfrm>
          <a:solidFill>
            <a:schemeClr val="bg1">
              <a:lumMod val="60000"/>
              <a:lumOff val="40000"/>
            </a:schemeClr>
          </a:solidFill>
          <a:effectLst>
            <a:glow rad="139700">
              <a:schemeClr val="bg1">
                <a:lumMod val="75000"/>
                <a:alpha val="40000"/>
              </a:schemeClr>
            </a:glow>
            <a:reflection blurRad="6350" stA="50000" endA="300" endPos="55500" dist="101600" dir="5400000" sy="-100000" algn="bl" rotWithShape="0"/>
          </a:effectLst>
        </p:grpSpPr>
        <p:sp>
          <p:nvSpPr>
            <p:cNvPr id="54" name="Google Shape;12668;p80">
              <a:extLst>
                <a:ext uri="{FF2B5EF4-FFF2-40B4-BE49-F238E27FC236}">
                  <a16:creationId xmlns:a16="http://schemas.microsoft.com/office/drawing/2014/main" id="{D695973F-D7E4-825B-5FF9-806B9DD63496}"/>
                </a:ext>
              </a:extLst>
            </p:cNvPr>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669;p80">
              <a:extLst>
                <a:ext uri="{FF2B5EF4-FFF2-40B4-BE49-F238E27FC236}">
                  <a16:creationId xmlns:a16="http://schemas.microsoft.com/office/drawing/2014/main" id="{23E632A1-CAD4-3AAF-2F45-2BD058B3B731}"/>
                </a:ext>
              </a:extLst>
            </p:cNvPr>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670;p80">
              <a:extLst>
                <a:ext uri="{FF2B5EF4-FFF2-40B4-BE49-F238E27FC236}">
                  <a16:creationId xmlns:a16="http://schemas.microsoft.com/office/drawing/2014/main" id="{0DF57B91-228E-ECFE-A092-9A988A372ABD}"/>
                </a:ext>
              </a:extLst>
            </p:cNvPr>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2671;p80">
              <a:extLst>
                <a:ext uri="{FF2B5EF4-FFF2-40B4-BE49-F238E27FC236}">
                  <a16:creationId xmlns:a16="http://schemas.microsoft.com/office/drawing/2014/main" id="{E9C66023-F029-D3B3-DE22-C0CE5496D796}"/>
                </a:ext>
              </a:extLst>
            </p:cNvPr>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672;p80">
              <a:extLst>
                <a:ext uri="{FF2B5EF4-FFF2-40B4-BE49-F238E27FC236}">
                  <a16:creationId xmlns:a16="http://schemas.microsoft.com/office/drawing/2014/main" id="{384FA124-53BF-8830-2097-3718DE4E6F87}"/>
                </a:ext>
              </a:extLst>
            </p:cNvPr>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8" name="Google Shape;375;p32">
            <a:extLst>
              <a:ext uri="{FF2B5EF4-FFF2-40B4-BE49-F238E27FC236}">
                <a16:creationId xmlns:a16="http://schemas.microsoft.com/office/drawing/2014/main" id="{05EEBBAA-3799-1FD5-498C-64BF9332DD49}"/>
              </a:ext>
            </a:extLst>
          </p:cNvPr>
          <p:cNvSpPr txBox="1">
            <a:spLocks/>
          </p:cNvSpPr>
          <p:nvPr/>
        </p:nvSpPr>
        <p:spPr>
          <a:xfrm>
            <a:off x="11501674" y="376531"/>
            <a:ext cx="725940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آینده دنیای سهام بر اساس مقاله‌ی علمی</a:t>
            </a:r>
            <a:endParaRPr lang="en-GB" sz="4000" b="0" dirty="0">
              <a:ln w="19050">
                <a:solidFill>
                  <a:schemeClr val="bg1"/>
                </a:solidFill>
              </a:ln>
              <a:noFill/>
              <a:cs typeface="B Koodak" panose="00000700000000000000" pitchFamily="2" charset="-78"/>
            </a:endParaRPr>
          </a:p>
        </p:txBody>
      </p:sp>
      <p:sp>
        <p:nvSpPr>
          <p:cNvPr id="49" name="Text 2">
            <a:extLst>
              <a:ext uri="{FF2B5EF4-FFF2-40B4-BE49-F238E27FC236}">
                <a16:creationId xmlns:a16="http://schemas.microsoft.com/office/drawing/2014/main" id="{9261F2D3-3C50-D569-C02F-822931F5492B}"/>
              </a:ext>
            </a:extLst>
          </p:cNvPr>
          <p:cNvSpPr/>
          <p:nvPr/>
        </p:nvSpPr>
        <p:spPr>
          <a:xfrm>
            <a:off x="15629246" y="1398946"/>
            <a:ext cx="2628932" cy="928078"/>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 پیش‌بینی بهتر روندهای بازار با </a:t>
            </a:r>
          </a:p>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ترکیب چندین مدل هوش مصنوعی</a:t>
            </a:r>
            <a:endParaRPr lang="en-US" sz="1600" dirty="0">
              <a:solidFill>
                <a:schemeClr val="tx1"/>
              </a:solidFill>
              <a:cs typeface="B Koodak" panose="00000700000000000000" pitchFamily="2" charset="-78"/>
            </a:endParaRPr>
          </a:p>
        </p:txBody>
      </p:sp>
      <p:sp>
        <p:nvSpPr>
          <p:cNvPr id="51" name="Text 2">
            <a:extLst>
              <a:ext uri="{FF2B5EF4-FFF2-40B4-BE49-F238E27FC236}">
                <a16:creationId xmlns:a16="http://schemas.microsoft.com/office/drawing/2014/main" id="{8CCDCBFC-C2C9-17B8-A4E6-AABB8451E1F6}"/>
              </a:ext>
            </a:extLst>
          </p:cNvPr>
          <p:cNvSpPr/>
          <p:nvPr/>
        </p:nvSpPr>
        <p:spPr>
          <a:xfrm>
            <a:off x="16193699" y="2503614"/>
            <a:ext cx="2041024" cy="755874"/>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افزایش امنیت معاملات</a:t>
            </a:r>
          </a:p>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 با استفاده از بلاک‌چین</a:t>
            </a:r>
          </a:p>
        </p:txBody>
      </p:sp>
      <p:sp>
        <p:nvSpPr>
          <p:cNvPr id="52" name="Text 2">
            <a:extLst>
              <a:ext uri="{FF2B5EF4-FFF2-40B4-BE49-F238E27FC236}">
                <a16:creationId xmlns:a16="http://schemas.microsoft.com/office/drawing/2014/main" id="{70602700-225F-3383-CF23-37099EFE3CEA}"/>
              </a:ext>
            </a:extLst>
          </p:cNvPr>
          <p:cNvSpPr/>
          <p:nvPr/>
        </p:nvSpPr>
        <p:spPr>
          <a:xfrm>
            <a:off x="6499845" y="3534107"/>
            <a:ext cx="1772022" cy="755874"/>
          </a:xfrm>
          <a:prstGeom prst="rect">
            <a:avLst/>
          </a:prstGeom>
          <a:noFill/>
          <a:ln/>
        </p:spPr>
        <p:txBody>
          <a:bodyPr wrap="none" lIns="0" tIns="0" rIns="0" bIns="0" rtlCol="0" anchor="t"/>
          <a:lstStyle/>
          <a:p>
            <a:pPr lvl="1"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توسعه مدل‌های ترکیبی مانند </a:t>
            </a:r>
            <a:r>
              <a:rPr lang="en-GB" sz="1800" b="1" dirty="0">
                <a:solidFill>
                  <a:schemeClr val="tx1"/>
                </a:solidFill>
                <a:latin typeface="Syne Extra Bold" pitchFamily="34" charset="0"/>
                <a:ea typeface="Syne Extra Bold" pitchFamily="34" charset="-122"/>
                <a:cs typeface="B Koodak" panose="00000700000000000000" pitchFamily="2" charset="-78"/>
              </a:rPr>
              <a:t>LSTM </a:t>
            </a:r>
            <a:r>
              <a:rPr lang="fa-IR" sz="1800" b="1" dirty="0">
                <a:solidFill>
                  <a:schemeClr val="tx1"/>
                </a:solidFill>
                <a:latin typeface="Syne Extra Bold" pitchFamily="34" charset="0"/>
                <a:ea typeface="Syne Extra Bold" pitchFamily="34" charset="-122"/>
                <a:cs typeface="B Koodak" panose="00000700000000000000" pitchFamily="2" charset="-78"/>
              </a:rPr>
              <a:t> و </a:t>
            </a:r>
            <a:r>
              <a:rPr lang="en-GB" sz="1800" b="1" dirty="0" err="1">
                <a:solidFill>
                  <a:schemeClr val="tx1"/>
                </a:solidFill>
                <a:latin typeface="Syne Extra Bold" pitchFamily="34" charset="0"/>
                <a:ea typeface="Syne Extra Bold" pitchFamily="34" charset="-122"/>
                <a:cs typeface="B Koodak" panose="00000700000000000000" pitchFamily="2" charset="-78"/>
              </a:rPr>
              <a:t>XGBoost</a:t>
            </a:r>
            <a:endParaRPr lang="en-US" sz="1600" dirty="0">
              <a:solidFill>
                <a:schemeClr val="tx1"/>
              </a:solidFill>
              <a:cs typeface="B Koodak" panose="00000700000000000000" pitchFamily="2" charset="-78"/>
            </a:endParaRPr>
          </a:p>
        </p:txBody>
      </p:sp>
      <p:sp>
        <p:nvSpPr>
          <p:cNvPr id="60" name="Rectangle: Rounded Corners 59">
            <a:extLst>
              <a:ext uri="{FF2B5EF4-FFF2-40B4-BE49-F238E27FC236}">
                <a16:creationId xmlns:a16="http://schemas.microsoft.com/office/drawing/2014/main" id="{75F402BE-943C-8DC3-1798-7C17A86C7C10}"/>
              </a:ext>
            </a:extLst>
          </p:cNvPr>
          <p:cNvSpPr/>
          <p:nvPr/>
        </p:nvSpPr>
        <p:spPr>
          <a:xfrm>
            <a:off x="18389607" y="1587250"/>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61" name="Rectangle: Rounded Corners 60">
            <a:extLst>
              <a:ext uri="{FF2B5EF4-FFF2-40B4-BE49-F238E27FC236}">
                <a16:creationId xmlns:a16="http://schemas.microsoft.com/office/drawing/2014/main" id="{1943DA8A-8458-1BB6-2DA0-DBB547E7C6F2}"/>
              </a:ext>
            </a:extLst>
          </p:cNvPr>
          <p:cNvSpPr/>
          <p:nvPr/>
        </p:nvSpPr>
        <p:spPr>
          <a:xfrm>
            <a:off x="18389390" y="2572407"/>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62" name="Rectangle: Rounded Corners 61">
            <a:extLst>
              <a:ext uri="{FF2B5EF4-FFF2-40B4-BE49-F238E27FC236}">
                <a16:creationId xmlns:a16="http://schemas.microsoft.com/office/drawing/2014/main" id="{BD7F6B84-BEB7-CEA2-16FF-B21472EFD0D3}"/>
              </a:ext>
            </a:extLst>
          </p:cNvPr>
          <p:cNvSpPr/>
          <p:nvPr/>
        </p:nvSpPr>
        <p:spPr>
          <a:xfrm>
            <a:off x="18389390" y="3630100"/>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4" name="Google Shape;375;p32">
            <a:extLst>
              <a:ext uri="{FF2B5EF4-FFF2-40B4-BE49-F238E27FC236}">
                <a16:creationId xmlns:a16="http://schemas.microsoft.com/office/drawing/2014/main" id="{3AFA3A74-8791-7456-D5C7-41D5112C30C8}"/>
              </a:ext>
            </a:extLst>
          </p:cNvPr>
          <p:cNvSpPr txBox="1">
            <a:spLocks/>
          </p:cNvSpPr>
          <p:nvPr/>
        </p:nvSpPr>
        <p:spPr>
          <a:xfrm>
            <a:off x="-4742652" y="170790"/>
            <a:ext cx="4542161"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جمع‌بندی و پیشنهادات</a:t>
            </a:r>
            <a:endParaRPr lang="en-GB" sz="4000" b="0" dirty="0">
              <a:ln w="19050">
                <a:solidFill>
                  <a:schemeClr val="bg1"/>
                </a:solidFill>
              </a:ln>
              <a:noFill/>
              <a:cs typeface="B Koodak" panose="00000700000000000000" pitchFamily="2" charset="-78"/>
            </a:endParaRPr>
          </a:p>
        </p:txBody>
      </p:sp>
      <p:sp>
        <p:nvSpPr>
          <p:cNvPr id="5" name="Google Shape;375;p32">
            <a:extLst>
              <a:ext uri="{FF2B5EF4-FFF2-40B4-BE49-F238E27FC236}">
                <a16:creationId xmlns:a16="http://schemas.microsoft.com/office/drawing/2014/main" id="{0318E84B-22B5-34F6-DC8E-8408F6C7060C}"/>
              </a:ext>
            </a:extLst>
          </p:cNvPr>
          <p:cNvSpPr txBox="1">
            <a:spLocks/>
          </p:cNvSpPr>
          <p:nvPr/>
        </p:nvSpPr>
        <p:spPr>
          <a:xfrm>
            <a:off x="2194561" y="394449"/>
            <a:ext cx="6827316"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40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خلاصه‌ای از روندهای آینده بازار سهام</a:t>
            </a:r>
            <a:endParaRPr lang="en-GB" sz="4000" b="0" dirty="0">
              <a:ln w="19050">
                <a:solidFill>
                  <a:schemeClr val="tx1">
                    <a:lumMod val="95000"/>
                  </a:schemeClr>
                </a:solidFill>
              </a:ln>
              <a:noFill/>
              <a:cs typeface="B Koodak" panose="00000700000000000000" pitchFamily="2" charset="-78"/>
            </a:endParaRPr>
          </a:p>
        </p:txBody>
      </p:sp>
      <p:sp>
        <p:nvSpPr>
          <p:cNvPr id="12" name="Google Shape;375;p32">
            <a:extLst>
              <a:ext uri="{FF2B5EF4-FFF2-40B4-BE49-F238E27FC236}">
                <a16:creationId xmlns:a16="http://schemas.microsoft.com/office/drawing/2014/main" id="{B9D04618-EE5D-161A-A7B5-C5C7EDC909E6}"/>
              </a:ext>
            </a:extLst>
          </p:cNvPr>
          <p:cNvSpPr txBox="1">
            <a:spLocks/>
          </p:cNvSpPr>
          <p:nvPr/>
        </p:nvSpPr>
        <p:spPr>
          <a:xfrm>
            <a:off x="-6666083" y="2565645"/>
            <a:ext cx="5573732"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28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فرصت‌های نوین برای سرمایه‌گذاری هوشمند</a:t>
            </a:r>
            <a:endParaRPr lang="en-GB" sz="2800" b="0" dirty="0">
              <a:ln w="19050">
                <a:solidFill>
                  <a:schemeClr val="tx1">
                    <a:lumMod val="95000"/>
                  </a:schemeClr>
                </a:solidFill>
              </a:ln>
              <a:noFill/>
              <a:cs typeface="B Koodak" panose="00000700000000000000" pitchFamily="2" charset="-78"/>
            </a:endParaRPr>
          </a:p>
        </p:txBody>
      </p:sp>
      <p:grpSp>
        <p:nvGrpSpPr>
          <p:cNvPr id="25" name="Google Shape;10263;p76">
            <a:extLst>
              <a:ext uri="{FF2B5EF4-FFF2-40B4-BE49-F238E27FC236}">
                <a16:creationId xmlns:a16="http://schemas.microsoft.com/office/drawing/2014/main" id="{C997BF60-DADA-ACBA-E599-D898AA9FC05D}"/>
              </a:ext>
            </a:extLst>
          </p:cNvPr>
          <p:cNvGrpSpPr/>
          <p:nvPr/>
        </p:nvGrpSpPr>
        <p:grpSpPr>
          <a:xfrm>
            <a:off x="785981" y="1270519"/>
            <a:ext cx="1707459" cy="2725321"/>
            <a:chOff x="4054103" y="2430191"/>
            <a:chExt cx="218687" cy="349052"/>
          </a:xfrm>
          <a:solidFill>
            <a:schemeClr val="bg1">
              <a:lumMod val="60000"/>
              <a:lumOff val="40000"/>
            </a:schemeClr>
          </a:solidFill>
        </p:grpSpPr>
        <p:sp>
          <p:nvSpPr>
            <p:cNvPr id="26" name="Google Shape;10264;p76">
              <a:extLst>
                <a:ext uri="{FF2B5EF4-FFF2-40B4-BE49-F238E27FC236}">
                  <a16:creationId xmlns:a16="http://schemas.microsoft.com/office/drawing/2014/main" id="{9006FFDD-6DB2-3E83-37C8-49C2C28BB72E}"/>
                </a:ext>
              </a:extLst>
            </p:cNvPr>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10265;p76">
              <a:extLst>
                <a:ext uri="{FF2B5EF4-FFF2-40B4-BE49-F238E27FC236}">
                  <a16:creationId xmlns:a16="http://schemas.microsoft.com/office/drawing/2014/main" id="{F1BDCBFC-B30B-3DA4-49EA-9DFE6D13B1A8}"/>
                </a:ext>
              </a:extLst>
            </p:cNvPr>
            <p:cNvSpPr/>
            <p:nvPr/>
          </p:nvSpPr>
          <p:spPr>
            <a:xfrm>
              <a:off x="4091597"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12958;p80">
            <a:extLst>
              <a:ext uri="{FF2B5EF4-FFF2-40B4-BE49-F238E27FC236}">
                <a16:creationId xmlns:a16="http://schemas.microsoft.com/office/drawing/2014/main" id="{1E3D4439-54F0-EE51-7F46-F3142B972EDD}"/>
              </a:ext>
            </a:extLst>
          </p:cNvPr>
          <p:cNvGrpSpPr/>
          <p:nvPr/>
        </p:nvGrpSpPr>
        <p:grpSpPr>
          <a:xfrm>
            <a:off x="-1042817" y="2851853"/>
            <a:ext cx="568450" cy="481545"/>
            <a:chOff x="2770052" y="2009628"/>
            <a:chExt cx="327085" cy="277080"/>
          </a:xfrm>
          <a:solidFill>
            <a:schemeClr val="bg1">
              <a:lumMod val="60000"/>
              <a:lumOff val="40000"/>
            </a:schemeClr>
          </a:solidFill>
        </p:grpSpPr>
        <p:sp>
          <p:nvSpPr>
            <p:cNvPr id="29" name="Google Shape;12959;p80">
              <a:extLst>
                <a:ext uri="{FF2B5EF4-FFF2-40B4-BE49-F238E27FC236}">
                  <a16:creationId xmlns:a16="http://schemas.microsoft.com/office/drawing/2014/main" id="{584CDD43-1B94-9892-BC9D-9FE2610BA821}"/>
                </a:ext>
              </a:extLst>
            </p:cNvPr>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960;p80">
              <a:extLst>
                <a:ext uri="{FF2B5EF4-FFF2-40B4-BE49-F238E27FC236}">
                  <a16:creationId xmlns:a16="http://schemas.microsoft.com/office/drawing/2014/main" id="{DF11477B-DD72-F46A-3B2D-9C80B1F415BD}"/>
                </a:ext>
              </a:extLst>
            </p:cNvPr>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 2">
            <a:extLst>
              <a:ext uri="{FF2B5EF4-FFF2-40B4-BE49-F238E27FC236}">
                <a16:creationId xmlns:a16="http://schemas.microsoft.com/office/drawing/2014/main" id="{F2E06E47-7E17-B91B-7873-B9DCC0496B9A}"/>
              </a:ext>
            </a:extLst>
          </p:cNvPr>
          <p:cNvSpPr/>
          <p:nvPr/>
        </p:nvSpPr>
        <p:spPr>
          <a:xfrm>
            <a:off x="5642935" y="1587250"/>
            <a:ext cx="2628932" cy="928078"/>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افزایش نقش هوش مصنوعی در تحلیل داده‌های </a:t>
            </a:r>
            <a:endParaRPr lang="en-US" sz="1600" dirty="0">
              <a:solidFill>
                <a:schemeClr val="tx1"/>
              </a:solidFill>
              <a:cs typeface="B Koodak" panose="00000700000000000000" pitchFamily="2" charset="-78"/>
            </a:endParaRPr>
          </a:p>
        </p:txBody>
      </p:sp>
      <p:sp>
        <p:nvSpPr>
          <p:cNvPr id="6" name="Text 2">
            <a:extLst>
              <a:ext uri="{FF2B5EF4-FFF2-40B4-BE49-F238E27FC236}">
                <a16:creationId xmlns:a16="http://schemas.microsoft.com/office/drawing/2014/main" id="{71BB5313-8C86-27AD-E966-0C8C502658AA}"/>
              </a:ext>
            </a:extLst>
          </p:cNvPr>
          <p:cNvSpPr/>
          <p:nvPr/>
        </p:nvSpPr>
        <p:spPr>
          <a:xfrm>
            <a:off x="5630917" y="2560678"/>
            <a:ext cx="2628932" cy="542149"/>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معاملات الگوریتمی و خودکار باعث کاهش تأثیر احساسات انسانی</a:t>
            </a:r>
            <a:endParaRPr lang="en-US" sz="1600" dirty="0">
              <a:solidFill>
                <a:schemeClr val="tx1"/>
              </a:solidFill>
              <a:cs typeface="B Koodak" panose="00000700000000000000" pitchFamily="2" charset="-78"/>
            </a:endParaRPr>
          </a:p>
        </p:txBody>
      </p:sp>
      <p:sp>
        <p:nvSpPr>
          <p:cNvPr id="8" name="Rectangle: Rounded Corners 7">
            <a:extLst>
              <a:ext uri="{FF2B5EF4-FFF2-40B4-BE49-F238E27FC236}">
                <a16:creationId xmlns:a16="http://schemas.microsoft.com/office/drawing/2014/main" id="{9C0F3A47-72C6-B2C5-4B2E-D6489ED114B2}"/>
              </a:ext>
            </a:extLst>
          </p:cNvPr>
          <p:cNvSpPr/>
          <p:nvPr/>
        </p:nvSpPr>
        <p:spPr>
          <a:xfrm>
            <a:off x="8383448" y="1680510"/>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9" name="Rectangle: Rounded Corners 8">
            <a:extLst>
              <a:ext uri="{FF2B5EF4-FFF2-40B4-BE49-F238E27FC236}">
                <a16:creationId xmlns:a16="http://schemas.microsoft.com/office/drawing/2014/main" id="{11AE76DE-0CA9-8C30-AC23-913720C15EB5}"/>
              </a:ext>
            </a:extLst>
          </p:cNvPr>
          <p:cNvSpPr/>
          <p:nvPr/>
        </p:nvSpPr>
        <p:spPr>
          <a:xfrm>
            <a:off x="8383448" y="2685346"/>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11" name="Rectangle: Rounded Corners 10">
            <a:extLst>
              <a:ext uri="{FF2B5EF4-FFF2-40B4-BE49-F238E27FC236}">
                <a16:creationId xmlns:a16="http://schemas.microsoft.com/office/drawing/2014/main" id="{5B80072F-847F-04B3-8D36-E07FB82031CE}"/>
              </a:ext>
            </a:extLst>
          </p:cNvPr>
          <p:cNvSpPr/>
          <p:nvPr/>
        </p:nvSpPr>
        <p:spPr>
          <a:xfrm>
            <a:off x="8394954" y="3590167"/>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cxnSp>
        <p:nvCxnSpPr>
          <p:cNvPr id="3" name="Google Shape;706;p38">
            <a:extLst>
              <a:ext uri="{FF2B5EF4-FFF2-40B4-BE49-F238E27FC236}">
                <a16:creationId xmlns:a16="http://schemas.microsoft.com/office/drawing/2014/main" id="{B0A067BB-7147-45A4-B115-6A3758D17850}"/>
              </a:ext>
            </a:extLst>
          </p:cNvPr>
          <p:cNvCxnSpPr>
            <a:cxnSpLocks/>
          </p:cNvCxnSpPr>
          <p:nvPr/>
        </p:nvCxnSpPr>
        <p:spPr>
          <a:xfrm>
            <a:off x="4416536" y="4647294"/>
            <a:ext cx="4295073"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13" name="Google Shape;706;p38">
            <a:extLst>
              <a:ext uri="{FF2B5EF4-FFF2-40B4-BE49-F238E27FC236}">
                <a16:creationId xmlns:a16="http://schemas.microsoft.com/office/drawing/2014/main" id="{0B55D838-0493-A399-60B4-8720367EE7E1}"/>
              </a:ext>
            </a:extLst>
          </p:cNvPr>
          <p:cNvCxnSpPr>
            <a:cxnSpLocks/>
          </p:cNvCxnSpPr>
          <p:nvPr/>
        </p:nvCxnSpPr>
        <p:spPr>
          <a:xfrm>
            <a:off x="3254149" y="4289981"/>
            <a:ext cx="1557862"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lt1">
                <a:alpha val="50000"/>
              </a:schemeClr>
            </a:outerShdw>
          </a:effectLst>
        </p:spPr>
      </p:cxnSp>
      <p:cxnSp>
        <p:nvCxnSpPr>
          <p:cNvPr id="14" name="Google Shape;706;p38">
            <a:extLst>
              <a:ext uri="{FF2B5EF4-FFF2-40B4-BE49-F238E27FC236}">
                <a16:creationId xmlns:a16="http://schemas.microsoft.com/office/drawing/2014/main" id="{F326D769-9725-1170-D556-9605C70EB17B}"/>
              </a:ext>
            </a:extLst>
          </p:cNvPr>
          <p:cNvCxnSpPr>
            <a:cxnSpLocks/>
          </p:cNvCxnSpPr>
          <p:nvPr/>
        </p:nvCxnSpPr>
        <p:spPr>
          <a:xfrm flipV="1">
            <a:off x="299795" y="264160"/>
            <a:ext cx="1092125" cy="822200"/>
          </a:xfrm>
          <a:prstGeom prst="straightConnector1">
            <a:avLst/>
          </a:prstGeom>
          <a:noFill/>
          <a:ln w="19050" cap="flat" cmpd="sng">
            <a:solidFill>
              <a:schemeClr val="bg2"/>
            </a:solidFill>
            <a:prstDash val="solid"/>
            <a:round/>
            <a:headEnd type="oval" w="med" len="med"/>
            <a:tailEnd type="oval" w="med" len="med"/>
          </a:ln>
          <a:effectLst>
            <a:outerShdw blurRad="85725" dist="19050" algn="bl" rotWithShape="0">
              <a:schemeClr val="lt1">
                <a:alpha val="50000"/>
              </a:schemeClr>
            </a:outerShdw>
          </a:effectLst>
        </p:spPr>
      </p:cxnSp>
      <p:cxnSp>
        <p:nvCxnSpPr>
          <p:cNvPr id="16" name="Google Shape;707;p38">
            <a:extLst>
              <a:ext uri="{FF2B5EF4-FFF2-40B4-BE49-F238E27FC236}">
                <a16:creationId xmlns:a16="http://schemas.microsoft.com/office/drawing/2014/main" id="{761EB437-7081-104E-8AEC-FC0A5F5C83D6}"/>
              </a:ext>
            </a:extLst>
          </p:cNvPr>
          <p:cNvCxnSpPr>
            <a:cxnSpLocks/>
          </p:cNvCxnSpPr>
          <p:nvPr/>
        </p:nvCxnSpPr>
        <p:spPr>
          <a:xfrm rot="16200000" flipH="1">
            <a:off x="37266" y="5731364"/>
            <a:ext cx="1052231" cy="1052231"/>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7" name="Google Shape;706;p38">
            <a:extLst>
              <a:ext uri="{FF2B5EF4-FFF2-40B4-BE49-F238E27FC236}">
                <a16:creationId xmlns:a16="http://schemas.microsoft.com/office/drawing/2014/main" id="{964BB64F-DB20-398E-FBEC-24AC9495B740}"/>
              </a:ext>
            </a:extLst>
          </p:cNvPr>
          <p:cNvCxnSpPr>
            <a:cxnSpLocks/>
          </p:cNvCxnSpPr>
          <p:nvPr/>
        </p:nvCxnSpPr>
        <p:spPr>
          <a:xfrm flipV="1">
            <a:off x="7950799" y="6094468"/>
            <a:ext cx="1450142" cy="754175"/>
          </a:xfrm>
          <a:prstGeom prst="straightConnector1">
            <a:avLst/>
          </a:prstGeom>
          <a:noFill/>
          <a:ln w="19050" cap="flat" cmpd="sng">
            <a:solidFill>
              <a:schemeClr val="bg2"/>
            </a:solidFill>
            <a:prstDash val="solid"/>
            <a:round/>
            <a:headEnd type="oval" w="med" len="med"/>
            <a:tailEnd type="oval" w="med" len="med"/>
          </a:ln>
          <a:effectLst>
            <a:outerShdw blurRad="85725" dist="19050" algn="bl" rotWithShape="0">
              <a:schemeClr val="lt1">
                <a:alpha val="50000"/>
              </a:schemeClr>
            </a:outerShdw>
          </a:effectLst>
        </p:spPr>
      </p:cxnSp>
      <p:cxnSp>
        <p:nvCxnSpPr>
          <p:cNvPr id="20" name="Google Shape;706;p38">
            <a:extLst>
              <a:ext uri="{FF2B5EF4-FFF2-40B4-BE49-F238E27FC236}">
                <a16:creationId xmlns:a16="http://schemas.microsoft.com/office/drawing/2014/main" id="{9BF0E903-4BFA-8393-1353-D6730866C4B5}"/>
              </a:ext>
            </a:extLst>
          </p:cNvPr>
          <p:cNvCxnSpPr>
            <a:cxnSpLocks/>
          </p:cNvCxnSpPr>
          <p:nvPr/>
        </p:nvCxnSpPr>
        <p:spPr>
          <a:xfrm flipV="1">
            <a:off x="9407780" y="4460301"/>
            <a:ext cx="19581" cy="1635590"/>
          </a:xfrm>
          <a:prstGeom prst="straightConnector1">
            <a:avLst/>
          </a:prstGeom>
          <a:noFill/>
          <a:ln w="19050" cap="flat" cmpd="sng">
            <a:solidFill>
              <a:schemeClr val="bg2"/>
            </a:solidFill>
            <a:prstDash val="solid"/>
            <a:round/>
            <a:headEnd type="oval" w="med" len="med"/>
            <a:tailEnd type="oval" w="med" len="med"/>
          </a:ln>
          <a:effectLst>
            <a:outerShdw blurRad="85725" dist="19050" algn="bl" rotWithShape="0">
              <a:schemeClr val="lt1">
                <a:alpha val="50000"/>
              </a:schemeClr>
            </a:outerShdw>
          </a:effectLst>
        </p:spPr>
      </p:cxnSp>
      <p:cxnSp>
        <p:nvCxnSpPr>
          <p:cNvPr id="21" name="Google Shape;1278;p58">
            <a:extLst>
              <a:ext uri="{FF2B5EF4-FFF2-40B4-BE49-F238E27FC236}">
                <a16:creationId xmlns:a16="http://schemas.microsoft.com/office/drawing/2014/main" id="{29A4A841-607F-6C97-A3B9-59E2B9ECD5AD}"/>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22" name="Oval 21">
            <a:extLst>
              <a:ext uri="{FF2B5EF4-FFF2-40B4-BE49-F238E27FC236}">
                <a16:creationId xmlns:a16="http://schemas.microsoft.com/office/drawing/2014/main" id="{43193EB9-A22B-7320-9F7B-2D35DFA8C570}"/>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sz="700" dirty="0"/>
          </a:p>
        </p:txBody>
      </p:sp>
      <p:cxnSp>
        <p:nvCxnSpPr>
          <p:cNvPr id="23" name="Google Shape;1278;p58">
            <a:extLst>
              <a:ext uri="{FF2B5EF4-FFF2-40B4-BE49-F238E27FC236}">
                <a16:creationId xmlns:a16="http://schemas.microsoft.com/office/drawing/2014/main" id="{E28EC7AF-3C10-58C3-1774-F9B9BF3A59BC}"/>
              </a:ext>
            </a:extLst>
          </p:cNvPr>
          <p:cNvCxnSpPr>
            <a:cxnSpLocks/>
            <a:endCxn id="22"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31" name="TextBox 30">
            <a:extLst>
              <a:ext uri="{FF2B5EF4-FFF2-40B4-BE49-F238E27FC236}">
                <a16:creationId xmlns:a16="http://schemas.microsoft.com/office/drawing/2014/main" id="{127B428A-D49D-5DCD-8B78-C786D7BEAF9F}"/>
              </a:ext>
            </a:extLst>
          </p:cNvPr>
          <p:cNvSpPr txBox="1"/>
          <p:nvPr/>
        </p:nvSpPr>
        <p:spPr>
          <a:xfrm>
            <a:off x="1839692" y="4410497"/>
            <a:ext cx="774704" cy="276999"/>
          </a:xfrm>
          <a:prstGeom prst="rect">
            <a:avLst/>
          </a:prstGeom>
          <a:noFill/>
        </p:spPr>
        <p:txBody>
          <a:bodyPr wrap="square">
            <a:spAutoFit/>
          </a:bodyPr>
          <a:lstStyle/>
          <a:p>
            <a:pPr algn="ctr"/>
            <a:r>
              <a:rPr lang="fa-IR" sz="1200" dirty="0">
                <a:solidFill>
                  <a:schemeClr val="bg1"/>
                </a:solidFill>
              </a:rPr>
              <a:t>13/10</a:t>
            </a:r>
          </a:p>
        </p:txBody>
      </p:sp>
    </p:spTree>
    <p:extLst>
      <p:ext uri="{BB962C8B-B14F-4D97-AF65-F5344CB8AC3E}">
        <p14:creationId xmlns:p14="http://schemas.microsoft.com/office/powerpoint/2010/main" val="2006884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96EA6DE5-7BA9-4BA3-9F65-3262B369683D}"/>
            </a:ext>
          </a:extLst>
        </p:cNvPr>
        <p:cNvGrpSpPr/>
        <p:nvPr/>
      </p:nvGrpSpPr>
      <p:grpSpPr>
        <a:xfrm>
          <a:off x="0" y="0"/>
          <a:ext cx="0" cy="0"/>
          <a:chOff x="0" y="0"/>
          <a:chExt cx="0" cy="0"/>
        </a:xfrm>
      </p:grpSpPr>
      <p:grpSp>
        <p:nvGrpSpPr>
          <p:cNvPr id="53" name="Google Shape;12667;p80">
            <a:extLst>
              <a:ext uri="{FF2B5EF4-FFF2-40B4-BE49-F238E27FC236}">
                <a16:creationId xmlns:a16="http://schemas.microsoft.com/office/drawing/2014/main" id="{155AC491-CD10-A4C5-6595-8CEFF8201082}"/>
              </a:ext>
            </a:extLst>
          </p:cNvPr>
          <p:cNvGrpSpPr/>
          <p:nvPr/>
        </p:nvGrpSpPr>
        <p:grpSpPr>
          <a:xfrm>
            <a:off x="9663666" y="1502962"/>
            <a:ext cx="4291575" cy="3823976"/>
            <a:chOff x="1327676" y="2910480"/>
            <a:chExt cx="347934" cy="310024"/>
          </a:xfrm>
          <a:solidFill>
            <a:schemeClr val="bg1">
              <a:lumMod val="60000"/>
              <a:lumOff val="40000"/>
            </a:schemeClr>
          </a:solidFill>
          <a:effectLst>
            <a:glow rad="139700">
              <a:schemeClr val="bg1">
                <a:lumMod val="75000"/>
                <a:alpha val="40000"/>
              </a:schemeClr>
            </a:glow>
            <a:reflection blurRad="6350" stA="50000" endA="300" endPos="55500" dist="101600" dir="5400000" sy="-100000" algn="bl" rotWithShape="0"/>
          </a:effectLst>
        </p:grpSpPr>
        <p:sp>
          <p:nvSpPr>
            <p:cNvPr id="54" name="Google Shape;12668;p80">
              <a:extLst>
                <a:ext uri="{FF2B5EF4-FFF2-40B4-BE49-F238E27FC236}">
                  <a16:creationId xmlns:a16="http://schemas.microsoft.com/office/drawing/2014/main" id="{D9F394D9-A79E-96E4-A30D-7B3875FE3D31}"/>
                </a:ext>
              </a:extLst>
            </p:cNvPr>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669;p80">
              <a:extLst>
                <a:ext uri="{FF2B5EF4-FFF2-40B4-BE49-F238E27FC236}">
                  <a16:creationId xmlns:a16="http://schemas.microsoft.com/office/drawing/2014/main" id="{E00DD299-69D2-68EB-264E-2097886B5A88}"/>
                </a:ext>
              </a:extLst>
            </p:cNvPr>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670;p80">
              <a:extLst>
                <a:ext uri="{FF2B5EF4-FFF2-40B4-BE49-F238E27FC236}">
                  <a16:creationId xmlns:a16="http://schemas.microsoft.com/office/drawing/2014/main" id="{8B5ECBA1-4704-07B0-229E-DC5D65429151}"/>
                </a:ext>
              </a:extLst>
            </p:cNvPr>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2671;p80">
              <a:extLst>
                <a:ext uri="{FF2B5EF4-FFF2-40B4-BE49-F238E27FC236}">
                  <a16:creationId xmlns:a16="http://schemas.microsoft.com/office/drawing/2014/main" id="{B6AED8CE-816B-7346-30D7-E28B81F4B0AA}"/>
                </a:ext>
              </a:extLst>
            </p:cNvPr>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672;p80">
              <a:extLst>
                <a:ext uri="{FF2B5EF4-FFF2-40B4-BE49-F238E27FC236}">
                  <a16:creationId xmlns:a16="http://schemas.microsoft.com/office/drawing/2014/main" id="{211FF9B7-7567-2E3D-11C2-A4956634C8DA}"/>
                </a:ext>
              </a:extLst>
            </p:cNvPr>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8" name="Google Shape;375;p32">
            <a:extLst>
              <a:ext uri="{FF2B5EF4-FFF2-40B4-BE49-F238E27FC236}">
                <a16:creationId xmlns:a16="http://schemas.microsoft.com/office/drawing/2014/main" id="{C441F314-CDF6-BB55-79C1-131BC3EA6159}"/>
              </a:ext>
            </a:extLst>
          </p:cNvPr>
          <p:cNvSpPr txBox="1">
            <a:spLocks/>
          </p:cNvSpPr>
          <p:nvPr/>
        </p:nvSpPr>
        <p:spPr>
          <a:xfrm>
            <a:off x="11501674" y="376531"/>
            <a:ext cx="725940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آینده دنیای سهام بر اساس مقاله‌ی علمی</a:t>
            </a:r>
            <a:endParaRPr lang="en-GB" sz="4000" b="0" dirty="0">
              <a:ln w="19050">
                <a:solidFill>
                  <a:schemeClr val="bg1"/>
                </a:solidFill>
              </a:ln>
              <a:noFill/>
              <a:cs typeface="B Koodak" panose="00000700000000000000" pitchFamily="2" charset="-78"/>
            </a:endParaRPr>
          </a:p>
        </p:txBody>
      </p:sp>
      <p:sp>
        <p:nvSpPr>
          <p:cNvPr id="49" name="Text 2">
            <a:extLst>
              <a:ext uri="{FF2B5EF4-FFF2-40B4-BE49-F238E27FC236}">
                <a16:creationId xmlns:a16="http://schemas.microsoft.com/office/drawing/2014/main" id="{ABA27260-B375-425B-74EF-BF5B3121FA7C}"/>
              </a:ext>
            </a:extLst>
          </p:cNvPr>
          <p:cNvSpPr/>
          <p:nvPr/>
        </p:nvSpPr>
        <p:spPr>
          <a:xfrm>
            <a:off x="15629246" y="1398946"/>
            <a:ext cx="2628932" cy="928078"/>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 پیش‌بینی بهتر روندهای بازار با </a:t>
            </a:r>
          </a:p>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ترکیب چندین مدل هوش مصنوعی</a:t>
            </a:r>
            <a:endParaRPr lang="en-US" sz="1600" dirty="0">
              <a:solidFill>
                <a:schemeClr val="tx1"/>
              </a:solidFill>
              <a:cs typeface="B Koodak" panose="00000700000000000000" pitchFamily="2" charset="-78"/>
            </a:endParaRPr>
          </a:p>
        </p:txBody>
      </p:sp>
      <p:sp>
        <p:nvSpPr>
          <p:cNvPr id="51" name="Text 2">
            <a:extLst>
              <a:ext uri="{FF2B5EF4-FFF2-40B4-BE49-F238E27FC236}">
                <a16:creationId xmlns:a16="http://schemas.microsoft.com/office/drawing/2014/main" id="{EC32FC65-A2E4-F71B-6336-7A9392157680}"/>
              </a:ext>
            </a:extLst>
          </p:cNvPr>
          <p:cNvSpPr/>
          <p:nvPr/>
        </p:nvSpPr>
        <p:spPr>
          <a:xfrm>
            <a:off x="16193699" y="2503614"/>
            <a:ext cx="2041024" cy="755874"/>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افزایش امنیت معاملات</a:t>
            </a:r>
          </a:p>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 با استفاده از بلاک‌چین</a:t>
            </a:r>
          </a:p>
        </p:txBody>
      </p:sp>
      <p:sp>
        <p:nvSpPr>
          <p:cNvPr id="52" name="Text 2">
            <a:extLst>
              <a:ext uri="{FF2B5EF4-FFF2-40B4-BE49-F238E27FC236}">
                <a16:creationId xmlns:a16="http://schemas.microsoft.com/office/drawing/2014/main" id="{C2D87DDA-A4C9-F0C5-D8A3-4FD2342970AD}"/>
              </a:ext>
            </a:extLst>
          </p:cNvPr>
          <p:cNvSpPr/>
          <p:nvPr/>
        </p:nvSpPr>
        <p:spPr>
          <a:xfrm>
            <a:off x="17073307" y="3836945"/>
            <a:ext cx="1772022" cy="755874"/>
          </a:xfrm>
          <a:prstGeom prst="rect">
            <a:avLst/>
          </a:prstGeom>
          <a:noFill/>
          <a:ln/>
        </p:spPr>
        <p:txBody>
          <a:bodyPr wrap="none" lIns="0" tIns="0" rIns="0" bIns="0" rtlCol="0" anchor="t"/>
          <a:lstStyle/>
          <a:p>
            <a:pPr lvl="1"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توسعه مدل‌های ترکیبی مانند </a:t>
            </a:r>
            <a:r>
              <a:rPr lang="en-GB" sz="1800" b="1" dirty="0">
                <a:solidFill>
                  <a:schemeClr val="tx1"/>
                </a:solidFill>
                <a:latin typeface="Syne Extra Bold" pitchFamily="34" charset="0"/>
                <a:ea typeface="Syne Extra Bold" pitchFamily="34" charset="-122"/>
                <a:cs typeface="B Koodak" panose="00000700000000000000" pitchFamily="2" charset="-78"/>
              </a:rPr>
              <a:t>LSTM </a:t>
            </a:r>
            <a:r>
              <a:rPr lang="fa-IR" sz="1800" b="1" dirty="0">
                <a:solidFill>
                  <a:schemeClr val="tx1"/>
                </a:solidFill>
                <a:latin typeface="Syne Extra Bold" pitchFamily="34" charset="0"/>
                <a:ea typeface="Syne Extra Bold" pitchFamily="34" charset="-122"/>
                <a:cs typeface="B Koodak" panose="00000700000000000000" pitchFamily="2" charset="-78"/>
              </a:rPr>
              <a:t> و </a:t>
            </a:r>
            <a:r>
              <a:rPr lang="en-GB" sz="1800" b="1" dirty="0" err="1">
                <a:solidFill>
                  <a:schemeClr val="tx1"/>
                </a:solidFill>
                <a:latin typeface="Syne Extra Bold" pitchFamily="34" charset="0"/>
                <a:ea typeface="Syne Extra Bold" pitchFamily="34" charset="-122"/>
                <a:cs typeface="B Koodak" panose="00000700000000000000" pitchFamily="2" charset="-78"/>
              </a:rPr>
              <a:t>XGBoost</a:t>
            </a:r>
            <a:endParaRPr lang="en-US" sz="1600" dirty="0">
              <a:solidFill>
                <a:schemeClr val="tx1"/>
              </a:solidFill>
              <a:cs typeface="B Koodak" panose="00000700000000000000" pitchFamily="2" charset="-78"/>
            </a:endParaRPr>
          </a:p>
        </p:txBody>
      </p:sp>
      <p:sp>
        <p:nvSpPr>
          <p:cNvPr id="60" name="Rectangle: Rounded Corners 59">
            <a:extLst>
              <a:ext uri="{FF2B5EF4-FFF2-40B4-BE49-F238E27FC236}">
                <a16:creationId xmlns:a16="http://schemas.microsoft.com/office/drawing/2014/main" id="{97574BDC-EE1D-2D7E-C65F-2B50E450F8BE}"/>
              </a:ext>
            </a:extLst>
          </p:cNvPr>
          <p:cNvSpPr/>
          <p:nvPr/>
        </p:nvSpPr>
        <p:spPr>
          <a:xfrm>
            <a:off x="18389607" y="1587250"/>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61" name="Rectangle: Rounded Corners 60">
            <a:extLst>
              <a:ext uri="{FF2B5EF4-FFF2-40B4-BE49-F238E27FC236}">
                <a16:creationId xmlns:a16="http://schemas.microsoft.com/office/drawing/2014/main" id="{897F6BDC-F179-BF43-A52A-C0F28DF51D96}"/>
              </a:ext>
            </a:extLst>
          </p:cNvPr>
          <p:cNvSpPr/>
          <p:nvPr/>
        </p:nvSpPr>
        <p:spPr>
          <a:xfrm>
            <a:off x="18389390" y="2572407"/>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62" name="Rectangle: Rounded Corners 61">
            <a:extLst>
              <a:ext uri="{FF2B5EF4-FFF2-40B4-BE49-F238E27FC236}">
                <a16:creationId xmlns:a16="http://schemas.microsoft.com/office/drawing/2014/main" id="{C2AFEA96-EEAB-D47E-5C37-3797FD7B07B8}"/>
              </a:ext>
            </a:extLst>
          </p:cNvPr>
          <p:cNvSpPr/>
          <p:nvPr/>
        </p:nvSpPr>
        <p:spPr>
          <a:xfrm>
            <a:off x="18389390" y="3630100"/>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4" name="Google Shape;375;p32">
            <a:extLst>
              <a:ext uri="{FF2B5EF4-FFF2-40B4-BE49-F238E27FC236}">
                <a16:creationId xmlns:a16="http://schemas.microsoft.com/office/drawing/2014/main" id="{EA03B1AD-593A-2E1E-9DCC-82E8E51BE836}"/>
              </a:ext>
            </a:extLst>
          </p:cNvPr>
          <p:cNvSpPr txBox="1">
            <a:spLocks/>
          </p:cNvSpPr>
          <p:nvPr/>
        </p:nvSpPr>
        <p:spPr>
          <a:xfrm>
            <a:off x="-4742652" y="170790"/>
            <a:ext cx="4542161"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جمع‌بندی و پیشنهادات</a:t>
            </a:r>
            <a:endParaRPr lang="en-GB" sz="4000" b="0" dirty="0">
              <a:ln w="19050">
                <a:solidFill>
                  <a:schemeClr val="bg1"/>
                </a:solidFill>
              </a:ln>
              <a:noFill/>
              <a:cs typeface="B Koodak" panose="00000700000000000000" pitchFamily="2" charset="-78"/>
            </a:endParaRPr>
          </a:p>
        </p:txBody>
      </p:sp>
      <p:sp>
        <p:nvSpPr>
          <p:cNvPr id="5" name="Google Shape;375;p32">
            <a:extLst>
              <a:ext uri="{FF2B5EF4-FFF2-40B4-BE49-F238E27FC236}">
                <a16:creationId xmlns:a16="http://schemas.microsoft.com/office/drawing/2014/main" id="{108FB372-CAAC-E6B1-9E75-5FBE6F411290}"/>
              </a:ext>
            </a:extLst>
          </p:cNvPr>
          <p:cNvSpPr txBox="1">
            <a:spLocks/>
          </p:cNvSpPr>
          <p:nvPr/>
        </p:nvSpPr>
        <p:spPr>
          <a:xfrm>
            <a:off x="12780041" y="394449"/>
            <a:ext cx="6827316"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40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خلاصه‌ای از روندهای آینده بازار سهام</a:t>
            </a:r>
            <a:endParaRPr lang="en-GB" sz="4000" b="0" dirty="0">
              <a:ln w="19050">
                <a:solidFill>
                  <a:schemeClr val="tx1">
                    <a:lumMod val="95000"/>
                  </a:schemeClr>
                </a:solidFill>
              </a:ln>
              <a:noFill/>
              <a:cs typeface="B Koodak" panose="00000700000000000000" pitchFamily="2" charset="-78"/>
            </a:endParaRPr>
          </a:p>
        </p:txBody>
      </p:sp>
      <p:sp>
        <p:nvSpPr>
          <p:cNvPr id="12" name="Google Shape;375;p32">
            <a:extLst>
              <a:ext uri="{FF2B5EF4-FFF2-40B4-BE49-F238E27FC236}">
                <a16:creationId xmlns:a16="http://schemas.microsoft.com/office/drawing/2014/main" id="{6EEC8980-A5FD-B4E0-5807-EDE61A88E128}"/>
              </a:ext>
            </a:extLst>
          </p:cNvPr>
          <p:cNvSpPr txBox="1">
            <a:spLocks/>
          </p:cNvSpPr>
          <p:nvPr/>
        </p:nvSpPr>
        <p:spPr>
          <a:xfrm>
            <a:off x="1513330" y="346938"/>
            <a:ext cx="725940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36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فرصت‌های نوین برای سرمایه‌گذاری هوشمند</a:t>
            </a:r>
            <a:endParaRPr lang="en-GB" sz="3600" b="0" dirty="0">
              <a:ln w="19050">
                <a:solidFill>
                  <a:schemeClr val="tx1">
                    <a:lumMod val="95000"/>
                  </a:schemeClr>
                </a:solidFill>
              </a:ln>
              <a:noFill/>
              <a:cs typeface="B Koodak" panose="00000700000000000000" pitchFamily="2" charset="-78"/>
            </a:endParaRPr>
          </a:p>
        </p:txBody>
      </p:sp>
      <p:grpSp>
        <p:nvGrpSpPr>
          <p:cNvPr id="25" name="Google Shape;10263;p76">
            <a:extLst>
              <a:ext uri="{FF2B5EF4-FFF2-40B4-BE49-F238E27FC236}">
                <a16:creationId xmlns:a16="http://schemas.microsoft.com/office/drawing/2014/main" id="{5DE988A9-747B-4117-CFFF-8F48603D4A82}"/>
              </a:ext>
            </a:extLst>
          </p:cNvPr>
          <p:cNvGrpSpPr/>
          <p:nvPr/>
        </p:nvGrpSpPr>
        <p:grpSpPr>
          <a:xfrm>
            <a:off x="10807066" y="1564660"/>
            <a:ext cx="1707459" cy="2725321"/>
            <a:chOff x="4054103" y="2430191"/>
            <a:chExt cx="218687" cy="349052"/>
          </a:xfrm>
          <a:solidFill>
            <a:schemeClr val="bg1">
              <a:lumMod val="60000"/>
              <a:lumOff val="40000"/>
            </a:schemeClr>
          </a:solidFill>
        </p:grpSpPr>
        <p:sp>
          <p:nvSpPr>
            <p:cNvPr id="26" name="Google Shape;10264;p76">
              <a:extLst>
                <a:ext uri="{FF2B5EF4-FFF2-40B4-BE49-F238E27FC236}">
                  <a16:creationId xmlns:a16="http://schemas.microsoft.com/office/drawing/2014/main" id="{ACA6E341-A81B-0190-5E19-F61AF7B4B04A}"/>
                </a:ext>
              </a:extLst>
            </p:cNvPr>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10265;p76">
              <a:extLst>
                <a:ext uri="{FF2B5EF4-FFF2-40B4-BE49-F238E27FC236}">
                  <a16:creationId xmlns:a16="http://schemas.microsoft.com/office/drawing/2014/main" id="{0E1A4981-2358-7E09-9B28-1CFAB49BE1A0}"/>
                </a:ext>
              </a:extLst>
            </p:cNvPr>
            <p:cNvSpPr/>
            <p:nvPr/>
          </p:nvSpPr>
          <p:spPr>
            <a:xfrm>
              <a:off x="4091597"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12958;p80">
            <a:extLst>
              <a:ext uri="{FF2B5EF4-FFF2-40B4-BE49-F238E27FC236}">
                <a16:creationId xmlns:a16="http://schemas.microsoft.com/office/drawing/2014/main" id="{FC3E602D-9433-78AF-5E35-70C0B6418F14}"/>
              </a:ext>
            </a:extLst>
          </p:cNvPr>
          <p:cNvGrpSpPr/>
          <p:nvPr/>
        </p:nvGrpSpPr>
        <p:grpSpPr>
          <a:xfrm>
            <a:off x="412801" y="2405103"/>
            <a:ext cx="2201057" cy="1864558"/>
            <a:chOff x="2770052" y="2009628"/>
            <a:chExt cx="327085" cy="277080"/>
          </a:xfrm>
          <a:solidFill>
            <a:schemeClr val="bg1">
              <a:lumMod val="60000"/>
              <a:lumOff val="40000"/>
            </a:schemeClr>
          </a:solidFill>
        </p:grpSpPr>
        <p:sp>
          <p:nvSpPr>
            <p:cNvPr id="29" name="Google Shape;12959;p80">
              <a:extLst>
                <a:ext uri="{FF2B5EF4-FFF2-40B4-BE49-F238E27FC236}">
                  <a16:creationId xmlns:a16="http://schemas.microsoft.com/office/drawing/2014/main" id="{96C3E915-0001-EF0C-1A60-08673FE75436}"/>
                </a:ext>
              </a:extLst>
            </p:cNvPr>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960;p80">
              <a:extLst>
                <a:ext uri="{FF2B5EF4-FFF2-40B4-BE49-F238E27FC236}">
                  <a16:creationId xmlns:a16="http://schemas.microsoft.com/office/drawing/2014/main" id="{74CDF66C-4ED9-E94C-D1F8-851F18EBA5C6}"/>
                </a:ext>
              </a:extLst>
            </p:cNvPr>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 2">
            <a:extLst>
              <a:ext uri="{FF2B5EF4-FFF2-40B4-BE49-F238E27FC236}">
                <a16:creationId xmlns:a16="http://schemas.microsoft.com/office/drawing/2014/main" id="{B23BA1EC-77C2-0071-BE31-A57D3BCFB897}"/>
              </a:ext>
            </a:extLst>
          </p:cNvPr>
          <p:cNvSpPr/>
          <p:nvPr/>
        </p:nvSpPr>
        <p:spPr>
          <a:xfrm>
            <a:off x="16208567" y="1587250"/>
            <a:ext cx="2628932" cy="928078"/>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افزایش نقش هوش مصنوعی در تحلیل داده‌های </a:t>
            </a:r>
            <a:endParaRPr lang="en-US" sz="1600" dirty="0">
              <a:solidFill>
                <a:schemeClr val="tx1"/>
              </a:solidFill>
              <a:cs typeface="B Koodak" panose="00000700000000000000" pitchFamily="2" charset="-78"/>
            </a:endParaRPr>
          </a:p>
        </p:txBody>
      </p:sp>
      <p:sp>
        <p:nvSpPr>
          <p:cNvPr id="6" name="Text 2">
            <a:extLst>
              <a:ext uri="{FF2B5EF4-FFF2-40B4-BE49-F238E27FC236}">
                <a16:creationId xmlns:a16="http://schemas.microsoft.com/office/drawing/2014/main" id="{844F7C33-0F67-C279-4A37-3ACED955A03B}"/>
              </a:ext>
            </a:extLst>
          </p:cNvPr>
          <p:cNvSpPr/>
          <p:nvPr/>
        </p:nvSpPr>
        <p:spPr>
          <a:xfrm>
            <a:off x="16248263" y="2248036"/>
            <a:ext cx="2628932" cy="928078"/>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معاملات الگوریتمی و خودکار باعث کاهش تأثیر احساسات انسانی</a:t>
            </a:r>
            <a:endParaRPr lang="en-US" sz="1600" dirty="0">
              <a:solidFill>
                <a:schemeClr val="tx1"/>
              </a:solidFill>
              <a:cs typeface="B Koodak" panose="00000700000000000000" pitchFamily="2" charset="-78"/>
            </a:endParaRPr>
          </a:p>
        </p:txBody>
      </p:sp>
      <p:sp>
        <p:nvSpPr>
          <p:cNvPr id="7" name="Text 2">
            <a:extLst>
              <a:ext uri="{FF2B5EF4-FFF2-40B4-BE49-F238E27FC236}">
                <a16:creationId xmlns:a16="http://schemas.microsoft.com/office/drawing/2014/main" id="{D4F6FDD4-D404-0C5B-D64E-7DF1FB99B110}"/>
              </a:ext>
            </a:extLst>
          </p:cNvPr>
          <p:cNvSpPr/>
          <p:nvPr/>
        </p:nvSpPr>
        <p:spPr>
          <a:xfrm>
            <a:off x="16208567" y="3056165"/>
            <a:ext cx="2628932" cy="928078"/>
          </a:xfrm>
          <a:prstGeom prst="rect">
            <a:avLst/>
          </a:prstGeom>
          <a:noFill/>
          <a:ln/>
        </p:spPr>
        <p:txBody>
          <a:bodyPr wrap="none" lIns="0" tIns="0" rIns="0" bIns="0" rtlCol="0" anchor="t"/>
          <a:lstStyle/>
          <a:p>
            <a:pPr algn="just" rtl="1">
              <a:lnSpc>
                <a:spcPct val="150000"/>
              </a:lnSpc>
            </a:pPr>
            <a:r>
              <a:rPr lang="fa-IR" sz="1800" b="1" dirty="0">
                <a:solidFill>
                  <a:schemeClr val="tx1"/>
                </a:solidFill>
                <a:latin typeface="Syne Extra Bold" pitchFamily="34" charset="0"/>
                <a:ea typeface="Syne Extra Bold" pitchFamily="34" charset="-122"/>
                <a:cs typeface="B Koodak" panose="00000700000000000000" pitchFamily="2" charset="-78"/>
              </a:rPr>
              <a:t>ادغام بلاک‌چین با بازارهای مالی برای افزایش امنیت و شفافیت معاملات.</a:t>
            </a:r>
            <a:endParaRPr lang="en-US" sz="1600" dirty="0">
              <a:solidFill>
                <a:schemeClr val="tx1"/>
              </a:solidFill>
              <a:cs typeface="B Koodak" panose="00000700000000000000" pitchFamily="2" charset="-78"/>
            </a:endParaRPr>
          </a:p>
        </p:txBody>
      </p:sp>
      <p:sp>
        <p:nvSpPr>
          <p:cNvPr id="8" name="Rectangle: Rounded Corners 7">
            <a:extLst>
              <a:ext uri="{FF2B5EF4-FFF2-40B4-BE49-F238E27FC236}">
                <a16:creationId xmlns:a16="http://schemas.microsoft.com/office/drawing/2014/main" id="{A52D9F98-93DA-0C19-3466-AA0038F71E07}"/>
              </a:ext>
            </a:extLst>
          </p:cNvPr>
          <p:cNvSpPr/>
          <p:nvPr/>
        </p:nvSpPr>
        <p:spPr>
          <a:xfrm>
            <a:off x="18968928" y="1680510"/>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9" name="Rectangle: Rounded Corners 8">
            <a:extLst>
              <a:ext uri="{FF2B5EF4-FFF2-40B4-BE49-F238E27FC236}">
                <a16:creationId xmlns:a16="http://schemas.microsoft.com/office/drawing/2014/main" id="{4719C016-1251-1DBF-581F-57A096EFE4D9}"/>
              </a:ext>
            </a:extLst>
          </p:cNvPr>
          <p:cNvSpPr/>
          <p:nvPr/>
        </p:nvSpPr>
        <p:spPr>
          <a:xfrm>
            <a:off x="18968928" y="2321139"/>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10" name="Rectangle: Rounded Corners 9">
            <a:extLst>
              <a:ext uri="{FF2B5EF4-FFF2-40B4-BE49-F238E27FC236}">
                <a16:creationId xmlns:a16="http://schemas.microsoft.com/office/drawing/2014/main" id="{43191EE8-E360-784F-75CF-4BAF83D54EA2}"/>
              </a:ext>
            </a:extLst>
          </p:cNvPr>
          <p:cNvSpPr/>
          <p:nvPr/>
        </p:nvSpPr>
        <p:spPr>
          <a:xfrm>
            <a:off x="18968928" y="3154907"/>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11" name="Rectangle: Rounded Corners 10">
            <a:extLst>
              <a:ext uri="{FF2B5EF4-FFF2-40B4-BE49-F238E27FC236}">
                <a16:creationId xmlns:a16="http://schemas.microsoft.com/office/drawing/2014/main" id="{28BC8513-C358-261B-A3CC-1780396257E3}"/>
              </a:ext>
            </a:extLst>
          </p:cNvPr>
          <p:cNvSpPr/>
          <p:nvPr/>
        </p:nvSpPr>
        <p:spPr>
          <a:xfrm>
            <a:off x="18968416" y="3893005"/>
            <a:ext cx="272360" cy="182475"/>
          </a:xfrm>
          <a:prstGeom prst="roundRect">
            <a:avLst>
              <a:gd name="adj" fmla="val 47778"/>
            </a:avLst>
          </a:prstGeom>
          <a:solidFill>
            <a:schemeClr val="bg1">
              <a:lumMod val="60000"/>
              <a:lumOff val="40000"/>
            </a:schemeClr>
          </a:solid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a:p>
        </p:txBody>
      </p:sp>
      <p:sp>
        <p:nvSpPr>
          <p:cNvPr id="14" name="Text 2">
            <a:extLst>
              <a:ext uri="{FF2B5EF4-FFF2-40B4-BE49-F238E27FC236}">
                <a16:creationId xmlns:a16="http://schemas.microsoft.com/office/drawing/2014/main" id="{00E2AF63-1138-8C96-2F9B-2995E0FBD891}"/>
              </a:ext>
            </a:extLst>
          </p:cNvPr>
          <p:cNvSpPr/>
          <p:nvPr/>
        </p:nvSpPr>
        <p:spPr>
          <a:xfrm>
            <a:off x="3017086" y="1850936"/>
            <a:ext cx="5519917" cy="2790416"/>
          </a:xfrm>
          <a:prstGeom prst="rect">
            <a:avLst/>
          </a:prstGeom>
          <a:noFill/>
          <a:ln/>
        </p:spPr>
        <p:txBody>
          <a:bodyPr wrap="none" lIns="0" tIns="0" rIns="0" bIns="0" rtlCol="0" anchor="t"/>
          <a:lstStyle/>
          <a:p>
            <a:pPr marL="285750" indent="-285750" algn="just" rtl="1">
              <a:lnSpc>
                <a:spcPct val="200000"/>
              </a:lnSpc>
              <a:buClr>
                <a:schemeClr val="accent6">
                  <a:lumMod val="95000"/>
                </a:schemeClr>
              </a:buClr>
              <a:buFont typeface="Arial" panose="020B0604020202020204" pitchFamily="34" charset="0"/>
              <a:buChar char="•"/>
            </a:pPr>
            <a:r>
              <a:rPr lang="fa-IR" sz="1800" b="1" dirty="0">
                <a:solidFill>
                  <a:schemeClr val="tx1"/>
                </a:solidFill>
                <a:latin typeface="Syne Extra Bold" pitchFamily="34" charset="0"/>
                <a:ea typeface="Syne Extra Bold" pitchFamily="34" charset="-122"/>
                <a:cs typeface="B Koodak" panose="00000700000000000000" pitchFamily="2" charset="-78"/>
              </a:rPr>
              <a:t>دسترسی عمومی به ابزارهای تحلیل مبتنی بر هوش مصنوعی </a:t>
            </a:r>
          </a:p>
          <a:p>
            <a:pPr marL="285750" indent="-285750" algn="just" rtl="1">
              <a:lnSpc>
                <a:spcPct val="200000"/>
              </a:lnSpc>
              <a:buClr>
                <a:schemeClr val="accent6">
                  <a:lumMod val="95000"/>
                </a:schemeClr>
              </a:buClr>
              <a:buFont typeface="Arial" panose="020B0604020202020204" pitchFamily="34" charset="0"/>
              <a:buChar char="•"/>
            </a:pPr>
            <a:r>
              <a:rPr lang="fa-IR" sz="1800" b="1" dirty="0">
                <a:solidFill>
                  <a:schemeClr val="tx1"/>
                </a:solidFill>
                <a:latin typeface="Syne Extra Bold" pitchFamily="34" charset="0"/>
                <a:ea typeface="Syne Extra Bold" pitchFamily="34" charset="-122"/>
                <a:cs typeface="B Koodak" panose="00000700000000000000" pitchFamily="2" charset="-78"/>
              </a:rPr>
              <a:t>پلتفرم‌های جدید معاملاتی که امکان استفاده برای الگوریتم‌های </a:t>
            </a:r>
          </a:p>
          <a:p>
            <a:pPr marL="285750" indent="-285750" algn="just" rtl="1">
              <a:lnSpc>
                <a:spcPct val="200000"/>
              </a:lnSpc>
              <a:buClr>
                <a:schemeClr val="accent6">
                  <a:lumMod val="95000"/>
                </a:schemeClr>
              </a:buClr>
              <a:buFont typeface="Arial" panose="020B0604020202020204" pitchFamily="34" charset="0"/>
              <a:buChar char="•"/>
            </a:pPr>
            <a:r>
              <a:rPr lang="fa-IR" sz="1800" b="1" dirty="0">
                <a:solidFill>
                  <a:schemeClr val="tx1"/>
                </a:solidFill>
                <a:latin typeface="Syne Extra Bold" pitchFamily="34" charset="0"/>
                <a:ea typeface="Syne Extra Bold" pitchFamily="34" charset="-122"/>
                <a:cs typeface="B Koodak" panose="00000700000000000000" pitchFamily="2" charset="-78"/>
              </a:rPr>
              <a:t>بهبود مدیریت ریسک سرمایه‌گذاری</a:t>
            </a:r>
          </a:p>
          <a:p>
            <a:pPr marL="285750" indent="-285750" algn="just" rtl="1">
              <a:lnSpc>
                <a:spcPct val="200000"/>
              </a:lnSpc>
              <a:buClr>
                <a:schemeClr val="accent6">
                  <a:lumMod val="95000"/>
                </a:schemeClr>
              </a:buClr>
              <a:buFont typeface="Arial" panose="020B0604020202020204" pitchFamily="34" charset="0"/>
              <a:buChar char="•"/>
            </a:pPr>
            <a:r>
              <a:rPr lang="fa-IR" sz="1800" b="1" dirty="0">
                <a:solidFill>
                  <a:schemeClr val="tx1"/>
                </a:solidFill>
                <a:latin typeface="Syne Extra Bold" pitchFamily="34" charset="0"/>
                <a:ea typeface="Syne Extra Bold" pitchFamily="34" charset="-122"/>
                <a:cs typeface="B Koodak" panose="00000700000000000000" pitchFamily="2" charset="-78"/>
              </a:rPr>
              <a:t>ظهور سیستم‌های معاملاتی پیشرفته</a:t>
            </a:r>
            <a:endParaRPr lang="en-US" sz="1600" dirty="0">
              <a:solidFill>
                <a:schemeClr val="tx1"/>
              </a:solidFill>
              <a:cs typeface="B Koodak" panose="00000700000000000000" pitchFamily="2" charset="-78"/>
            </a:endParaRPr>
          </a:p>
        </p:txBody>
      </p:sp>
      <p:cxnSp>
        <p:nvCxnSpPr>
          <p:cNvPr id="3" name="Google Shape;706;p38">
            <a:extLst>
              <a:ext uri="{FF2B5EF4-FFF2-40B4-BE49-F238E27FC236}">
                <a16:creationId xmlns:a16="http://schemas.microsoft.com/office/drawing/2014/main" id="{3E7D3037-73B7-97B9-DDEF-6E7B6F8ACD05}"/>
              </a:ext>
            </a:extLst>
          </p:cNvPr>
          <p:cNvCxnSpPr>
            <a:cxnSpLocks/>
          </p:cNvCxnSpPr>
          <p:nvPr/>
        </p:nvCxnSpPr>
        <p:spPr>
          <a:xfrm>
            <a:off x="2025028" y="6241633"/>
            <a:ext cx="4295073"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13" name="Google Shape;706;p38">
            <a:extLst>
              <a:ext uri="{FF2B5EF4-FFF2-40B4-BE49-F238E27FC236}">
                <a16:creationId xmlns:a16="http://schemas.microsoft.com/office/drawing/2014/main" id="{FA3285A7-EF99-343E-0285-D7AF46719854}"/>
              </a:ext>
            </a:extLst>
          </p:cNvPr>
          <p:cNvCxnSpPr>
            <a:cxnSpLocks/>
          </p:cNvCxnSpPr>
          <p:nvPr/>
        </p:nvCxnSpPr>
        <p:spPr>
          <a:xfrm>
            <a:off x="862641" y="5884320"/>
            <a:ext cx="1557862"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lt1">
                <a:alpha val="50000"/>
              </a:schemeClr>
            </a:outerShdw>
          </a:effectLst>
        </p:spPr>
      </p:cxnSp>
      <p:cxnSp>
        <p:nvCxnSpPr>
          <p:cNvPr id="15" name="Google Shape;706;p38">
            <a:extLst>
              <a:ext uri="{FF2B5EF4-FFF2-40B4-BE49-F238E27FC236}">
                <a16:creationId xmlns:a16="http://schemas.microsoft.com/office/drawing/2014/main" id="{2A1EE1D0-C052-29D1-F6CA-C53A0D956C49}"/>
              </a:ext>
            </a:extLst>
          </p:cNvPr>
          <p:cNvCxnSpPr>
            <a:cxnSpLocks/>
          </p:cNvCxnSpPr>
          <p:nvPr/>
        </p:nvCxnSpPr>
        <p:spPr>
          <a:xfrm flipV="1">
            <a:off x="10361181" y="-132178"/>
            <a:ext cx="1092125" cy="822200"/>
          </a:xfrm>
          <a:prstGeom prst="straightConnector1">
            <a:avLst/>
          </a:prstGeom>
          <a:noFill/>
          <a:ln w="19050" cap="flat" cmpd="sng">
            <a:solidFill>
              <a:schemeClr val="bg2"/>
            </a:solidFill>
            <a:prstDash val="solid"/>
            <a:round/>
            <a:headEnd type="oval" w="med" len="med"/>
            <a:tailEnd type="oval" w="med" len="med"/>
          </a:ln>
          <a:effectLst>
            <a:outerShdw blurRad="85725" dist="19050" algn="bl" rotWithShape="0">
              <a:schemeClr val="lt1">
                <a:alpha val="50000"/>
              </a:schemeClr>
            </a:outerShdw>
          </a:effectLst>
        </p:spPr>
      </p:cxnSp>
      <p:cxnSp>
        <p:nvCxnSpPr>
          <p:cNvPr id="16" name="Google Shape;707;p38">
            <a:extLst>
              <a:ext uri="{FF2B5EF4-FFF2-40B4-BE49-F238E27FC236}">
                <a16:creationId xmlns:a16="http://schemas.microsoft.com/office/drawing/2014/main" id="{93FDB6F5-94B6-5C47-7730-D5ED4E803B84}"/>
              </a:ext>
            </a:extLst>
          </p:cNvPr>
          <p:cNvCxnSpPr>
            <a:cxnSpLocks/>
          </p:cNvCxnSpPr>
          <p:nvPr/>
        </p:nvCxnSpPr>
        <p:spPr>
          <a:xfrm rot="16200000" flipH="1">
            <a:off x="3934763" y="3743538"/>
            <a:ext cx="1052231" cy="1052231"/>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7" name="Google Shape;706;p38">
            <a:extLst>
              <a:ext uri="{FF2B5EF4-FFF2-40B4-BE49-F238E27FC236}">
                <a16:creationId xmlns:a16="http://schemas.microsoft.com/office/drawing/2014/main" id="{C0BB1E12-B7F9-4365-A5E9-72F38773C21C}"/>
              </a:ext>
            </a:extLst>
          </p:cNvPr>
          <p:cNvCxnSpPr>
            <a:cxnSpLocks/>
          </p:cNvCxnSpPr>
          <p:nvPr/>
        </p:nvCxnSpPr>
        <p:spPr>
          <a:xfrm flipV="1">
            <a:off x="7322595" y="4709377"/>
            <a:ext cx="1450142" cy="754175"/>
          </a:xfrm>
          <a:prstGeom prst="straightConnector1">
            <a:avLst/>
          </a:prstGeom>
          <a:noFill/>
          <a:ln w="19050" cap="flat" cmpd="sng">
            <a:solidFill>
              <a:schemeClr val="bg2"/>
            </a:solidFill>
            <a:prstDash val="solid"/>
            <a:round/>
            <a:headEnd type="oval" w="med" len="med"/>
            <a:tailEnd type="oval" w="med" len="med"/>
          </a:ln>
          <a:effectLst>
            <a:outerShdw blurRad="85725" dist="19050" algn="bl" rotWithShape="0">
              <a:schemeClr val="lt1">
                <a:alpha val="50000"/>
              </a:schemeClr>
            </a:outerShdw>
          </a:effectLst>
        </p:spPr>
      </p:cxnSp>
      <p:cxnSp>
        <p:nvCxnSpPr>
          <p:cNvPr id="19" name="Google Shape;706;p38">
            <a:extLst>
              <a:ext uri="{FF2B5EF4-FFF2-40B4-BE49-F238E27FC236}">
                <a16:creationId xmlns:a16="http://schemas.microsoft.com/office/drawing/2014/main" id="{6D3C0680-4CE8-9970-036D-A6D55FF691B4}"/>
              </a:ext>
            </a:extLst>
          </p:cNvPr>
          <p:cNvCxnSpPr>
            <a:cxnSpLocks/>
          </p:cNvCxnSpPr>
          <p:nvPr/>
        </p:nvCxnSpPr>
        <p:spPr>
          <a:xfrm flipV="1">
            <a:off x="8779576" y="3075210"/>
            <a:ext cx="19581" cy="1635590"/>
          </a:xfrm>
          <a:prstGeom prst="straightConnector1">
            <a:avLst/>
          </a:prstGeom>
          <a:noFill/>
          <a:ln w="19050" cap="flat" cmpd="sng">
            <a:solidFill>
              <a:schemeClr val="bg2"/>
            </a:solidFill>
            <a:prstDash val="solid"/>
            <a:round/>
            <a:headEnd type="oval" w="med" len="med"/>
            <a:tailEnd type="oval" w="med" len="med"/>
          </a:ln>
          <a:effectLst>
            <a:outerShdw blurRad="85725" dist="19050" algn="bl" rotWithShape="0">
              <a:schemeClr val="lt1">
                <a:alpha val="50000"/>
              </a:schemeClr>
            </a:outerShdw>
          </a:effectLst>
        </p:spPr>
      </p:cxnSp>
      <p:cxnSp>
        <p:nvCxnSpPr>
          <p:cNvPr id="24" name="Google Shape;1278;p58">
            <a:extLst>
              <a:ext uri="{FF2B5EF4-FFF2-40B4-BE49-F238E27FC236}">
                <a16:creationId xmlns:a16="http://schemas.microsoft.com/office/drawing/2014/main" id="{56120914-1B6C-7006-2503-1F5A28F0A766}"/>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31" name="Oval 30">
            <a:extLst>
              <a:ext uri="{FF2B5EF4-FFF2-40B4-BE49-F238E27FC236}">
                <a16:creationId xmlns:a16="http://schemas.microsoft.com/office/drawing/2014/main" id="{B9ADA167-BE4B-6990-0F1F-1A1388E779DB}"/>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sz="700" dirty="0"/>
          </a:p>
        </p:txBody>
      </p:sp>
      <p:cxnSp>
        <p:nvCxnSpPr>
          <p:cNvPr id="32" name="Google Shape;1278;p58">
            <a:extLst>
              <a:ext uri="{FF2B5EF4-FFF2-40B4-BE49-F238E27FC236}">
                <a16:creationId xmlns:a16="http://schemas.microsoft.com/office/drawing/2014/main" id="{31999865-DD21-5204-1152-2E9BD064D469}"/>
              </a:ext>
            </a:extLst>
          </p:cNvPr>
          <p:cNvCxnSpPr>
            <a:cxnSpLocks/>
            <a:endCxn id="31"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33" name="TextBox 32">
            <a:extLst>
              <a:ext uri="{FF2B5EF4-FFF2-40B4-BE49-F238E27FC236}">
                <a16:creationId xmlns:a16="http://schemas.microsoft.com/office/drawing/2014/main" id="{88DC6D5E-B65F-C389-A3AA-A57AF659703B}"/>
              </a:ext>
            </a:extLst>
          </p:cNvPr>
          <p:cNvSpPr txBox="1"/>
          <p:nvPr/>
        </p:nvSpPr>
        <p:spPr>
          <a:xfrm>
            <a:off x="1839692" y="4410497"/>
            <a:ext cx="774704" cy="276999"/>
          </a:xfrm>
          <a:prstGeom prst="rect">
            <a:avLst/>
          </a:prstGeom>
          <a:noFill/>
        </p:spPr>
        <p:txBody>
          <a:bodyPr wrap="square">
            <a:spAutoFit/>
          </a:bodyPr>
          <a:lstStyle/>
          <a:p>
            <a:pPr algn="ctr"/>
            <a:r>
              <a:rPr lang="fa-IR" sz="1200" dirty="0">
                <a:solidFill>
                  <a:schemeClr val="bg1"/>
                </a:solidFill>
              </a:rPr>
              <a:t>13/11</a:t>
            </a:r>
          </a:p>
        </p:txBody>
      </p:sp>
    </p:spTree>
    <p:extLst>
      <p:ext uri="{BB962C8B-B14F-4D97-AF65-F5344CB8AC3E}">
        <p14:creationId xmlns:p14="http://schemas.microsoft.com/office/powerpoint/2010/main" val="18879729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BD660-116F-DF63-3252-D3A1B88E9323}"/>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9D9D2B72-856E-D2C4-8D7D-A2E1C1786A8E}"/>
              </a:ext>
            </a:extLst>
          </p:cNvPr>
          <p:cNvSpPr txBox="1"/>
          <p:nvPr/>
        </p:nvSpPr>
        <p:spPr>
          <a:xfrm>
            <a:off x="330007" y="1128984"/>
            <a:ext cx="8387731" cy="1402179"/>
          </a:xfrm>
          <a:prstGeom prst="rect">
            <a:avLst/>
          </a:prstGeom>
          <a:noFill/>
        </p:spPr>
        <p:txBody>
          <a:bodyPr wrap="square">
            <a:spAutoFit/>
          </a:bodyPr>
          <a:lstStyle/>
          <a:p>
            <a:pPr rtl="1">
              <a:lnSpc>
                <a:spcPct val="107000"/>
              </a:lnSpc>
              <a:spcAft>
                <a:spcPts val="800"/>
              </a:spcAft>
              <a:buNone/>
            </a:pPr>
            <a:r>
              <a:rPr lang="en-US" sz="12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Improving stock trading decisions based on pattern recognition using machine learning technology</a:t>
            </a:r>
          </a:p>
          <a:p>
            <a:pPr rtl="1">
              <a:lnSpc>
                <a:spcPct val="107000"/>
              </a:lnSpc>
              <a:spcAft>
                <a:spcPts val="800"/>
              </a:spcAft>
              <a:buNone/>
            </a:pP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Stefan Cristian Gherghina</a:t>
            </a:r>
          </a:p>
          <a:p>
            <a:pPr rtl="1">
              <a:lnSpc>
                <a:spcPct val="107000"/>
              </a:lnSpc>
              <a:spcAft>
                <a:spcPts val="800"/>
              </a:spcAft>
              <a:buNone/>
            </a:pP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Bucharest University of Economic Studies, ROMANIA</a:t>
            </a:r>
          </a:p>
          <a:p>
            <a:pPr rtl="1">
              <a:lnSpc>
                <a:spcPct val="107000"/>
              </a:lnSpc>
              <a:spcAft>
                <a:spcPts val="800"/>
              </a:spcAft>
              <a:buNone/>
            </a:pP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August 6, 2021</a:t>
            </a:r>
          </a:p>
          <a:p>
            <a:pPr rtl="1">
              <a:lnSpc>
                <a:spcPct val="107000"/>
              </a:lnSpc>
              <a:spcAft>
                <a:spcPts val="800"/>
              </a:spcAft>
            </a:pPr>
            <a:r>
              <a:rPr lang="en-US" sz="1050" u="sng" kern="100" dirty="0">
                <a:solidFill>
                  <a:schemeClr val="tx1"/>
                </a:solidFill>
                <a:effectLst/>
                <a:latin typeface="Aptos" panose="020B0004020202020204" pitchFamily="34" charset="0"/>
                <a:ea typeface="Aptos" panose="020B00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https://journals.plos.org/plosone/article/file?id=10.1371/journal.pone.0255558&amp;type=printable</a:t>
            </a:r>
            <a:endPar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B9C8946B-D661-0440-BAFB-C186D5C80C7E}"/>
              </a:ext>
            </a:extLst>
          </p:cNvPr>
          <p:cNvSpPr txBox="1"/>
          <p:nvPr/>
        </p:nvSpPr>
        <p:spPr>
          <a:xfrm>
            <a:off x="295632" y="2905272"/>
            <a:ext cx="8456482" cy="1110432"/>
          </a:xfrm>
          <a:prstGeom prst="rect">
            <a:avLst/>
          </a:prstGeom>
          <a:noFill/>
        </p:spPr>
        <p:txBody>
          <a:bodyPr wrap="square">
            <a:spAutoFit/>
          </a:bodyPr>
          <a:lstStyle/>
          <a:p>
            <a:pPr rtl="0">
              <a:lnSpc>
                <a:spcPct val="107000"/>
              </a:lnSpc>
              <a:spcAft>
                <a:spcPts val="800"/>
              </a:spcAft>
              <a:buNone/>
              <a:tabLst>
                <a:tab pos="3398520" algn="l"/>
              </a:tabLst>
            </a:pPr>
            <a:r>
              <a:rPr lang="en-US" sz="12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Stock Chart Pattern recognition with Deep Learning	</a:t>
            </a:r>
          </a:p>
          <a:p>
            <a:pPr rtl="0">
              <a:lnSpc>
                <a:spcPct val="107000"/>
              </a:lnSpc>
              <a:spcAft>
                <a:spcPts val="800"/>
              </a:spcAft>
              <a:buNone/>
              <a:tabLst>
                <a:tab pos="3390900" algn="l"/>
              </a:tabLst>
            </a:pP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M. </a:t>
            </a:r>
            <a:r>
              <a:rPr lang="en-US" sz="1050" kern="100" dirty="0" err="1">
                <a:solidFill>
                  <a:schemeClr val="tx1"/>
                </a:solidFill>
                <a:effectLst/>
                <a:latin typeface="Aptos" panose="020B0004020202020204" pitchFamily="34" charset="0"/>
                <a:ea typeface="Aptos" panose="020B0004020202020204" pitchFamily="34" charset="0"/>
                <a:cs typeface="Arial" panose="020B0604020202020204" pitchFamily="34" charset="0"/>
              </a:rPr>
              <a:t>Nabipour</a:t>
            </a: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  , P. </a:t>
            </a:r>
            <a:r>
              <a:rPr lang="en-US" sz="1050" kern="100" dirty="0" err="1">
                <a:solidFill>
                  <a:schemeClr val="tx1"/>
                </a:solidFill>
                <a:effectLst/>
                <a:latin typeface="Aptos" panose="020B0004020202020204" pitchFamily="34" charset="0"/>
                <a:ea typeface="Aptos" panose="020B0004020202020204" pitchFamily="34" charset="0"/>
                <a:cs typeface="Arial" panose="020B0604020202020204" pitchFamily="34" charset="0"/>
              </a:rPr>
              <a:t>Nayyeri</a:t>
            </a: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  , H. </a:t>
            </a:r>
            <a:r>
              <a:rPr lang="en-US" sz="1050" kern="100" dirty="0" err="1">
                <a:solidFill>
                  <a:schemeClr val="tx1"/>
                </a:solidFill>
                <a:effectLst/>
                <a:latin typeface="Aptos" panose="020B0004020202020204" pitchFamily="34" charset="0"/>
                <a:ea typeface="Aptos" panose="020B0004020202020204" pitchFamily="34" charset="0"/>
                <a:cs typeface="Arial" panose="020B0604020202020204" pitchFamily="34" charset="0"/>
              </a:rPr>
              <a:t>Jabani</a:t>
            </a: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  , A. </a:t>
            </a:r>
            <a:r>
              <a:rPr lang="en-US" sz="1050" kern="100" dirty="0" err="1">
                <a:solidFill>
                  <a:schemeClr val="tx1"/>
                </a:solidFill>
                <a:effectLst/>
                <a:latin typeface="Aptos" panose="020B0004020202020204" pitchFamily="34" charset="0"/>
                <a:ea typeface="Aptos" panose="020B0004020202020204" pitchFamily="34" charset="0"/>
                <a:cs typeface="Arial" panose="020B0604020202020204" pitchFamily="34" charset="0"/>
              </a:rPr>
              <a:t>Mosavi</a:t>
            </a: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 , E. </a:t>
            </a:r>
            <a:r>
              <a:rPr lang="en-US" sz="1050" kern="100" dirty="0" err="1">
                <a:solidFill>
                  <a:schemeClr val="tx1"/>
                </a:solidFill>
                <a:effectLst/>
                <a:latin typeface="Aptos" panose="020B0004020202020204" pitchFamily="34" charset="0"/>
                <a:ea typeface="Aptos" panose="020B0004020202020204" pitchFamily="34" charset="0"/>
                <a:cs typeface="Arial" panose="020B0604020202020204" pitchFamily="34" charset="0"/>
              </a:rPr>
              <a:t>Salwana</a:t>
            </a: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 , and Shahab S</a:t>
            </a:r>
          </a:p>
          <a:p>
            <a:pPr rtl="0">
              <a:lnSpc>
                <a:spcPct val="107000"/>
              </a:lnSpc>
              <a:spcAft>
                <a:spcPts val="800"/>
              </a:spcAft>
              <a:buNone/>
              <a:tabLst>
                <a:tab pos="3390900" algn="l"/>
              </a:tabLst>
            </a:pP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Published: 30 July 2020</a:t>
            </a:r>
          </a:p>
          <a:p>
            <a:pPr rtl="0">
              <a:lnSpc>
                <a:spcPct val="107000"/>
              </a:lnSpc>
              <a:spcAft>
                <a:spcPts val="800"/>
              </a:spcAft>
            </a:pPr>
            <a:r>
              <a:rPr lang="en-US" sz="1050" u="sng" kern="100" dirty="0">
                <a:solidFill>
                  <a:schemeClr val="tx1"/>
                </a:solidFill>
                <a:effectLst/>
                <a:latin typeface="Aptos" panose="020B0004020202020204" pitchFamily="34" charset="0"/>
                <a:ea typeface="Aptos" panose="020B00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https://mdpi-res.com/d_attachment/entropy/entropy-22-00840/article_deploy/entropy-22-00840-v2.pdf?version=1596448934</a:t>
            </a:r>
            <a:endPar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9F7CF6CC-06FE-8169-5C0D-F0DD8F90C9A9}"/>
              </a:ext>
            </a:extLst>
          </p:cNvPr>
          <p:cNvSpPr txBox="1"/>
          <p:nvPr/>
        </p:nvSpPr>
        <p:spPr>
          <a:xfrm>
            <a:off x="7010400" y="177089"/>
            <a:ext cx="2733040" cy="707886"/>
          </a:xfrm>
          <a:prstGeom prst="rect">
            <a:avLst/>
          </a:prstGeom>
          <a:noFill/>
        </p:spPr>
        <p:txBody>
          <a:bodyPr wrap="square" rtlCol="1">
            <a:spAutoFit/>
          </a:bodyPr>
          <a:lstStyle/>
          <a:p>
            <a:pPr algn="ctr"/>
            <a:r>
              <a:rPr lang="fa-IR" sz="4000" dirty="0">
                <a:solidFill>
                  <a:schemeClr val="tx1"/>
                </a:solidFill>
                <a:cs typeface="B Nazanin" panose="00000400000000000000" pitchFamily="2" charset="-78"/>
              </a:rPr>
              <a:t>منابع</a:t>
            </a:r>
          </a:p>
        </p:txBody>
      </p:sp>
      <p:cxnSp>
        <p:nvCxnSpPr>
          <p:cNvPr id="11" name="Google Shape;1278;p58">
            <a:extLst>
              <a:ext uri="{FF2B5EF4-FFF2-40B4-BE49-F238E27FC236}">
                <a16:creationId xmlns:a16="http://schemas.microsoft.com/office/drawing/2014/main" id="{4921877F-A06F-3AEB-21B3-8EB887F6096C}"/>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13" name="Oval 12">
            <a:extLst>
              <a:ext uri="{FF2B5EF4-FFF2-40B4-BE49-F238E27FC236}">
                <a16:creationId xmlns:a16="http://schemas.microsoft.com/office/drawing/2014/main" id="{4C0A7026-9955-3A52-FF28-9D728A8F59F5}"/>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sz="700" dirty="0"/>
          </a:p>
        </p:txBody>
      </p:sp>
      <p:cxnSp>
        <p:nvCxnSpPr>
          <p:cNvPr id="14" name="Google Shape;1278;p58">
            <a:extLst>
              <a:ext uri="{FF2B5EF4-FFF2-40B4-BE49-F238E27FC236}">
                <a16:creationId xmlns:a16="http://schemas.microsoft.com/office/drawing/2014/main" id="{5F43ED17-B421-E71B-AE14-E01F95EA3A46}"/>
              </a:ext>
            </a:extLst>
          </p:cNvPr>
          <p:cNvCxnSpPr>
            <a:cxnSpLocks/>
            <a:endCxn id="13"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15" name="TextBox 14">
            <a:extLst>
              <a:ext uri="{FF2B5EF4-FFF2-40B4-BE49-F238E27FC236}">
                <a16:creationId xmlns:a16="http://schemas.microsoft.com/office/drawing/2014/main" id="{F9CEAB61-7F99-E1B8-D8BA-5B67C03B00CF}"/>
              </a:ext>
            </a:extLst>
          </p:cNvPr>
          <p:cNvSpPr txBox="1"/>
          <p:nvPr/>
        </p:nvSpPr>
        <p:spPr>
          <a:xfrm>
            <a:off x="1839692" y="4410497"/>
            <a:ext cx="774704" cy="276999"/>
          </a:xfrm>
          <a:prstGeom prst="rect">
            <a:avLst/>
          </a:prstGeom>
          <a:noFill/>
        </p:spPr>
        <p:txBody>
          <a:bodyPr wrap="square">
            <a:spAutoFit/>
          </a:bodyPr>
          <a:lstStyle/>
          <a:p>
            <a:pPr algn="ctr"/>
            <a:r>
              <a:rPr lang="fa-IR" sz="1200" dirty="0">
                <a:solidFill>
                  <a:schemeClr val="bg1"/>
                </a:solidFill>
              </a:rPr>
              <a:t>13/12</a:t>
            </a:r>
          </a:p>
        </p:txBody>
      </p:sp>
    </p:spTree>
    <p:extLst>
      <p:ext uri="{BB962C8B-B14F-4D97-AF65-F5344CB8AC3E}">
        <p14:creationId xmlns:p14="http://schemas.microsoft.com/office/powerpoint/2010/main" val="18423605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3A9C5D-84B3-5399-A0CF-8CB1D686F1D1}"/>
            </a:ext>
          </a:extLst>
        </p:cNvPr>
        <p:cNvGrpSpPr/>
        <p:nvPr/>
      </p:nvGrpSpPr>
      <p:grpSpPr>
        <a:xfrm>
          <a:off x="0" y="0"/>
          <a:ext cx="0" cy="0"/>
          <a:chOff x="0" y="0"/>
          <a:chExt cx="0" cy="0"/>
        </a:xfrm>
      </p:grpSpPr>
      <p:sp>
        <p:nvSpPr>
          <p:cNvPr id="14" name="TextBox 13">
            <a:extLst>
              <a:ext uri="{FF2B5EF4-FFF2-40B4-BE49-F238E27FC236}">
                <a16:creationId xmlns:a16="http://schemas.microsoft.com/office/drawing/2014/main" id="{DA14831B-38AC-FC1C-4B32-2F3838BFEC7A}"/>
              </a:ext>
            </a:extLst>
          </p:cNvPr>
          <p:cNvSpPr txBox="1"/>
          <p:nvPr/>
        </p:nvSpPr>
        <p:spPr>
          <a:xfrm>
            <a:off x="137503" y="1254729"/>
            <a:ext cx="8769303" cy="1731628"/>
          </a:xfrm>
          <a:prstGeom prst="rect">
            <a:avLst/>
          </a:prstGeom>
          <a:noFill/>
        </p:spPr>
        <p:txBody>
          <a:bodyPr wrap="square">
            <a:spAutoFit/>
          </a:bodyPr>
          <a:lstStyle/>
          <a:p>
            <a:pPr rtl="0">
              <a:lnSpc>
                <a:spcPct val="107000"/>
              </a:lnSpc>
              <a:spcAft>
                <a:spcPts val="800"/>
              </a:spcAft>
              <a:buNone/>
            </a:pPr>
            <a:r>
              <a:rPr lang="en-US" sz="12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Enhancing Financial Forecasting with AI and Machine Learning</a:t>
            </a:r>
          </a:p>
          <a:p>
            <a:pPr rtl="0">
              <a:lnSpc>
                <a:spcPct val="107000"/>
              </a:lnSpc>
              <a:spcAft>
                <a:spcPts val="800"/>
              </a:spcAft>
              <a:buNone/>
            </a:pP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Oreoluwa </a:t>
            </a:r>
            <a:r>
              <a:rPr lang="en-US" sz="1050" kern="100" dirty="0" err="1">
                <a:solidFill>
                  <a:schemeClr val="tx1"/>
                </a:solidFill>
                <a:effectLst/>
                <a:latin typeface="Aptos" panose="020B0004020202020204" pitchFamily="34" charset="0"/>
                <a:ea typeface="Aptos" panose="020B0004020202020204" pitchFamily="34" charset="0"/>
                <a:cs typeface="Arial" panose="020B0604020202020204" pitchFamily="34" charset="0"/>
              </a:rPr>
              <a:t>Onabowale</a:t>
            </a:r>
            <a:endPar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a:p>
            <a:pPr rtl="0">
              <a:lnSpc>
                <a:spcPct val="107000"/>
              </a:lnSpc>
              <a:spcAft>
                <a:spcPts val="800"/>
              </a:spcAft>
              <a:buNone/>
            </a:pP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Date: February, 2024</a:t>
            </a:r>
          </a:p>
          <a:p>
            <a:pPr rtl="0">
              <a:lnSpc>
                <a:spcPct val="107000"/>
              </a:lnSpc>
              <a:spcAft>
                <a:spcPts val="800"/>
              </a:spcAft>
              <a:buNone/>
            </a:pPr>
            <a:r>
              <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Imperial College London</a:t>
            </a:r>
          </a:p>
          <a:p>
            <a:pPr rtl="0">
              <a:lnSpc>
                <a:spcPct val="107000"/>
              </a:lnSpc>
              <a:spcAft>
                <a:spcPts val="800"/>
              </a:spcAft>
            </a:pPr>
            <a:r>
              <a:rPr lang="en-US" sz="1050" u="sng" kern="100" dirty="0">
                <a:solidFill>
                  <a:schemeClr val="tx1"/>
                </a:solidFill>
                <a:effectLst/>
                <a:latin typeface="Aptos" panose="020B0004020202020204" pitchFamily="34" charset="0"/>
                <a:ea typeface="Aptos" panose="020B00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https://www.researchgate.net/profile/Oreoluwa-Onabowale-2/publication/387965377_Enhancing_Financial_Forecasting_with_AI_and_Machine_Learning/links/6785519bd587995ad102db20/Enhancing-Financial-Forecasting-with-AI-and-Machine-Learning.pdf</a:t>
            </a:r>
            <a:endParaRPr lang="en-US" sz="1050" kern="100" dirty="0">
              <a:solidFill>
                <a:schemeClr val="tx1"/>
              </a:solidFill>
              <a:effectLst/>
              <a:latin typeface="Aptos" panose="020B0004020202020204" pitchFamily="34" charset="0"/>
              <a:ea typeface="Aptos" panose="020B00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8C63A720-88F0-2778-F0C7-BB3CBF0E9583}"/>
              </a:ext>
            </a:extLst>
          </p:cNvPr>
          <p:cNvSpPr txBox="1"/>
          <p:nvPr/>
        </p:nvSpPr>
        <p:spPr>
          <a:xfrm>
            <a:off x="7010400" y="177089"/>
            <a:ext cx="2733040" cy="707886"/>
          </a:xfrm>
          <a:prstGeom prst="rect">
            <a:avLst/>
          </a:prstGeom>
          <a:noFill/>
        </p:spPr>
        <p:txBody>
          <a:bodyPr wrap="square" rtlCol="1">
            <a:spAutoFit/>
          </a:bodyPr>
          <a:lstStyle/>
          <a:p>
            <a:pPr algn="ctr"/>
            <a:r>
              <a:rPr lang="fa-IR" sz="4000" dirty="0">
                <a:solidFill>
                  <a:schemeClr val="tx1"/>
                </a:solidFill>
                <a:cs typeface="B Nazanin" panose="00000400000000000000" pitchFamily="2" charset="-78"/>
              </a:rPr>
              <a:t>منابع</a:t>
            </a:r>
          </a:p>
        </p:txBody>
      </p:sp>
      <p:cxnSp>
        <p:nvCxnSpPr>
          <p:cNvPr id="3" name="Google Shape;1278;p58">
            <a:extLst>
              <a:ext uri="{FF2B5EF4-FFF2-40B4-BE49-F238E27FC236}">
                <a16:creationId xmlns:a16="http://schemas.microsoft.com/office/drawing/2014/main" id="{AB522F9D-9091-32FA-0FBC-C4927F7292DC}"/>
              </a:ext>
            </a:extLst>
          </p:cNvPr>
          <p:cNvCxnSpPr/>
          <p:nvPr/>
        </p:nvCxnSpPr>
        <p:spPr>
          <a:xfrm>
            <a:off x="56082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4" name="Oval 3">
            <a:extLst>
              <a:ext uri="{FF2B5EF4-FFF2-40B4-BE49-F238E27FC236}">
                <a16:creationId xmlns:a16="http://schemas.microsoft.com/office/drawing/2014/main" id="{D18108F2-0001-6A32-A3D2-DBBBBB822103}"/>
              </a:ext>
            </a:extLst>
          </p:cNvPr>
          <p:cNvSpPr/>
          <p:nvPr/>
        </p:nvSpPr>
        <p:spPr>
          <a:xfrm>
            <a:off x="193242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fa-IR" sz="700" dirty="0"/>
          </a:p>
        </p:txBody>
      </p:sp>
      <p:cxnSp>
        <p:nvCxnSpPr>
          <p:cNvPr id="5" name="Google Shape;1278;p58">
            <a:extLst>
              <a:ext uri="{FF2B5EF4-FFF2-40B4-BE49-F238E27FC236}">
                <a16:creationId xmlns:a16="http://schemas.microsoft.com/office/drawing/2014/main" id="{EB4B2A72-2260-78F5-2AC3-9F6F54663737}"/>
              </a:ext>
            </a:extLst>
          </p:cNvPr>
          <p:cNvCxnSpPr>
            <a:cxnSpLocks/>
            <a:endCxn id="4" idx="6"/>
          </p:cNvCxnSpPr>
          <p:nvPr/>
        </p:nvCxnSpPr>
        <p:spPr>
          <a:xfrm>
            <a:off x="254198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8" name="TextBox 7">
            <a:extLst>
              <a:ext uri="{FF2B5EF4-FFF2-40B4-BE49-F238E27FC236}">
                <a16:creationId xmlns:a16="http://schemas.microsoft.com/office/drawing/2014/main" id="{ED6EA9A3-7D1E-7F8C-0D71-C60C125F5267}"/>
              </a:ext>
            </a:extLst>
          </p:cNvPr>
          <p:cNvSpPr txBox="1"/>
          <p:nvPr/>
        </p:nvSpPr>
        <p:spPr>
          <a:xfrm>
            <a:off x="1849852" y="4410497"/>
            <a:ext cx="774704" cy="276999"/>
          </a:xfrm>
          <a:prstGeom prst="rect">
            <a:avLst/>
          </a:prstGeom>
          <a:noFill/>
        </p:spPr>
        <p:txBody>
          <a:bodyPr wrap="square">
            <a:spAutoFit/>
          </a:bodyPr>
          <a:lstStyle/>
          <a:p>
            <a:pPr algn="ctr"/>
            <a:r>
              <a:rPr lang="fa-IR" sz="1200" dirty="0">
                <a:solidFill>
                  <a:schemeClr val="bg1"/>
                </a:solidFill>
              </a:rPr>
              <a:t>13/13</a:t>
            </a:r>
          </a:p>
        </p:txBody>
      </p:sp>
    </p:spTree>
    <p:extLst>
      <p:ext uri="{BB962C8B-B14F-4D97-AF65-F5344CB8AC3E}">
        <p14:creationId xmlns:p14="http://schemas.microsoft.com/office/powerpoint/2010/main" val="1264534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grpSp>
        <p:nvGrpSpPr>
          <p:cNvPr id="689" name="Google Shape;689;p38"/>
          <p:cNvGrpSpPr/>
          <p:nvPr/>
        </p:nvGrpSpPr>
        <p:grpSpPr>
          <a:xfrm>
            <a:off x="1436550" y="1398689"/>
            <a:ext cx="1515056" cy="1956045"/>
            <a:chOff x="3691700" y="944200"/>
            <a:chExt cx="3679700" cy="3820400"/>
          </a:xfrm>
        </p:grpSpPr>
        <p:sp>
          <p:nvSpPr>
            <p:cNvPr id="690" name="Google Shape;690;p38"/>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8"/>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8"/>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8"/>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8"/>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8"/>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8"/>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8"/>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8"/>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8"/>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8"/>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8"/>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8"/>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8"/>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8"/>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06" name="Google Shape;706;p38"/>
          <p:cNvCxnSpPr>
            <a:cxnSpLocks/>
          </p:cNvCxnSpPr>
          <p:nvPr/>
        </p:nvCxnSpPr>
        <p:spPr>
          <a:xfrm>
            <a:off x="1552700" y="51664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707" name="Google Shape;707;p38"/>
          <p:cNvCxnSpPr>
            <a:cxnSpLocks/>
          </p:cNvCxnSpPr>
          <p:nvPr/>
        </p:nvCxnSpPr>
        <p:spPr>
          <a:xfrm rot="-5400000" flipH="1">
            <a:off x="324387" y="95879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14" name="Text 0">
            <a:extLst>
              <a:ext uri="{FF2B5EF4-FFF2-40B4-BE49-F238E27FC236}">
                <a16:creationId xmlns:a16="http://schemas.microsoft.com/office/drawing/2014/main" id="{F4088E24-3082-5063-F65D-6E70470FD6F8}"/>
              </a:ext>
            </a:extLst>
          </p:cNvPr>
          <p:cNvSpPr/>
          <p:nvPr/>
        </p:nvSpPr>
        <p:spPr>
          <a:xfrm>
            <a:off x="4917934" y="616564"/>
            <a:ext cx="3544119" cy="442987"/>
          </a:xfrm>
          <a:prstGeom prst="rect">
            <a:avLst/>
          </a:prstGeom>
          <a:noFill/>
          <a:ln/>
        </p:spPr>
        <p:txBody>
          <a:bodyPr wrap="none" lIns="0" tIns="0" rIns="0" bIns="0" rtlCol="0" anchor="t"/>
          <a:lstStyle/>
          <a:p>
            <a:pPr algn="r" rtl="1">
              <a:lnSpc>
                <a:spcPts val="3469"/>
              </a:lnSpc>
            </a:pPr>
            <a:r>
              <a:rPr lang="fa-IR" sz="4400" b="1" dirty="0">
                <a:solidFill>
                  <a:schemeClr val="tx1"/>
                </a:solidFill>
                <a:latin typeface="Syne Extra Bold" pitchFamily="34" charset="0"/>
                <a:cs typeface="B Koodak" panose="00000700000000000000" pitchFamily="2" charset="-78"/>
              </a:rPr>
              <a:t>مقدمه ای بر بازار </a:t>
            </a:r>
            <a:endParaRPr lang="en-US" sz="4400" dirty="0">
              <a:solidFill>
                <a:schemeClr val="tx1"/>
              </a:solidFill>
              <a:cs typeface="B Koodak" panose="00000700000000000000" pitchFamily="2" charset="-78"/>
            </a:endParaRPr>
          </a:p>
        </p:txBody>
      </p:sp>
      <p:grpSp>
        <p:nvGrpSpPr>
          <p:cNvPr id="51" name="Google Shape;9230;p74">
            <a:extLst>
              <a:ext uri="{FF2B5EF4-FFF2-40B4-BE49-F238E27FC236}">
                <a16:creationId xmlns:a16="http://schemas.microsoft.com/office/drawing/2014/main" id="{3CDF40B0-EB2C-EE54-10E1-A5B655B7493A}"/>
              </a:ext>
            </a:extLst>
          </p:cNvPr>
          <p:cNvGrpSpPr/>
          <p:nvPr/>
        </p:nvGrpSpPr>
        <p:grpSpPr>
          <a:xfrm>
            <a:off x="7407720" y="1762083"/>
            <a:ext cx="524833" cy="524252"/>
            <a:chOff x="5823294" y="2309751"/>
            <a:chExt cx="315327" cy="314978"/>
          </a:xfrm>
        </p:grpSpPr>
        <p:sp>
          <p:nvSpPr>
            <p:cNvPr id="52" name="Google Shape;9231;p74">
              <a:extLst>
                <a:ext uri="{FF2B5EF4-FFF2-40B4-BE49-F238E27FC236}">
                  <a16:creationId xmlns:a16="http://schemas.microsoft.com/office/drawing/2014/main" id="{97B7EC96-E0FA-8095-DF0D-E53E3CDB42F1}"/>
                </a:ext>
              </a:extLst>
            </p:cNvPr>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53" name="Google Shape;9232;p74">
              <a:extLst>
                <a:ext uri="{FF2B5EF4-FFF2-40B4-BE49-F238E27FC236}">
                  <a16:creationId xmlns:a16="http://schemas.microsoft.com/office/drawing/2014/main" id="{6ABEF8BD-9E9D-C18A-190D-D6FD0D1B52A6}"/>
                </a:ext>
              </a:extLst>
            </p:cNvPr>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54" name="Google Shape;9233;p74">
              <a:extLst>
                <a:ext uri="{FF2B5EF4-FFF2-40B4-BE49-F238E27FC236}">
                  <a16:creationId xmlns:a16="http://schemas.microsoft.com/office/drawing/2014/main" id="{31EFB428-D9C5-9967-EF0D-50343F029298}"/>
                </a:ext>
              </a:extLst>
            </p:cNvPr>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55" name="Google Shape;9234;p74">
              <a:extLst>
                <a:ext uri="{FF2B5EF4-FFF2-40B4-BE49-F238E27FC236}">
                  <a16:creationId xmlns:a16="http://schemas.microsoft.com/office/drawing/2014/main" id="{5FBCA17E-1CFE-9186-A8F6-B1E7FA28423D}"/>
                </a:ext>
              </a:extLst>
            </p:cNvPr>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56" name="Google Shape;9235;p74">
              <a:extLst>
                <a:ext uri="{FF2B5EF4-FFF2-40B4-BE49-F238E27FC236}">
                  <a16:creationId xmlns:a16="http://schemas.microsoft.com/office/drawing/2014/main" id="{7CFCBE5A-2B66-2271-7914-234502957F8F}"/>
                </a:ext>
              </a:extLst>
            </p:cNvPr>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57" name="Google Shape;9236;p74">
              <a:extLst>
                <a:ext uri="{FF2B5EF4-FFF2-40B4-BE49-F238E27FC236}">
                  <a16:creationId xmlns:a16="http://schemas.microsoft.com/office/drawing/2014/main" id="{8CA8A85A-FE42-9BA0-3FB5-8B3AEDE33266}"/>
                </a:ext>
              </a:extLst>
            </p:cNvPr>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58" name="Google Shape;9237;p74">
              <a:extLst>
                <a:ext uri="{FF2B5EF4-FFF2-40B4-BE49-F238E27FC236}">
                  <a16:creationId xmlns:a16="http://schemas.microsoft.com/office/drawing/2014/main" id="{0350A372-E7DA-3494-50B6-8A6A1A3AC8BE}"/>
                </a:ext>
              </a:extLst>
            </p:cNvPr>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59" name="Google Shape;9238;p74">
              <a:extLst>
                <a:ext uri="{FF2B5EF4-FFF2-40B4-BE49-F238E27FC236}">
                  <a16:creationId xmlns:a16="http://schemas.microsoft.com/office/drawing/2014/main" id="{7B2E97EE-0912-7B39-E5C7-1DA8176A0EF6}"/>
                </a:ext>
              </a:extLst>
            </p:cNvPr>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60" name="Google Shape;9239;p74">
              <a:extLst>
                <a:ext uri="{FF2B5EF4-FFF2-40B4-BE49-F238E27FC236}">
                  <a16:creationId xmlns:a16="http://schemas.microsoft.com/office/drawing/2014/main" id="{B22FFDFA-CF34-1532-F55A-329947DFC49B}"/>
                </a:ext>
              </a:extLst>
            </p:cNvPr>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61" name="Google Shape;9240;p74">
              <a:extLst>
                <a:ext uri="{FF2B5EF4-FFF2-40B4-BE49-F238E27FC236}">
                  <a16:creationId xmlns:a16="http://schemas.microsoft.com/office/drawing/2014/main" id="{9AB8263A-17D2-614F-B4EE-B2F265337446}"/>
                </a:ext>
              </a:extLst>
            </p:cNvPr>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62" name="Google Shape;9241;p74">
              <a:extLst>
                <a:ext uri="{FF2B5EF4-FFF2-40B4-BE49-F238E27FC236}">
                  <a16:creationId xmlns:a16="http://schemas.microsoft.com/office/drawing/2014/main" id="{3E0853F9-F603-24DA-D525-E1A6CBFFAA76}"/>
                </a:ext>
              </a:extLst>
            </p:cNvPr>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63" name="Google Shape;9242;p74">
              <a:extLst>
                <a:ext uri="{FF2B5EF4-FFF2-40B4-BE49-F238E27FC236}">
                  <a16:creationId xmlns:a16="http://schemas.microsoft.com/office/drawing/2014/main" id="{99A7EB6E-3767-C42B-53DE-68B3E6DF385A}"/>
                </a:ext>
              </a:extLst>
            </p:cNvPr>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640" name="Google Shape;9243;p74">
              <a:extLst>
                <a:ext uri="{FF2B5EF4-FFF2-40B4-BE49-F238E27FC236}">
                  <a16:creationId xmlns:a16="http://schemas.microsoft.com/office/drawing/2014/main" id="{E406D3D3-E9C9-031A-61EE-2BFAC8A70995}"/>
                </a:ext>
              </a:extLst>
            </p:cNvPr>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641" name="Google Shape;9244;p74">
              <a:extLst>
                <a:ext uri="{FF2B5EF4-FFF2-40B4-BE49-F238E27FC236}">
                  <a16:creationId xmlns:a16="http://schemas.microsoft.com/office/drawing/2014/main" id="{707B696B-AC7D-A66F-DC7D-9C0C52F8B8CC}"/>
                </a:ext>
              </a:extLst>
            </p:cNvPr>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642" name="Google Shape;9245;p74">
              <a:extLst>
                <a:ext uri="{FF2B5EF4-FFF2-40B4-BE49-F238E27FC236}">
                  <a16:creationId xmlns:a16="http://schemas.microsoft.com/office/drawing/2014/main" id="{C210CB4C-6F85-8E32-6141-9F1ED4235122}"/>
                </a:ext>
              </a:extLst>
            </p:cNvPr>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643" name="Google Shape;9246;p74">
              <a:extLst>
                <a:ext uri="{FF2B5EF4-FFF2-40B4-BE49-F238E27FC236}">
                  <a16:creationId xmlns:a16="http://schemas.microsoft.com/office/drawing/2014/main" id="{3ACA42D3-0528-4138-4043-64C9DCADFCD6}"/>
                </a:ext>
              </a:extLst>
            </p:cNvPr>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sp>
          <p:nvSpPr>
            <p:cNvPr id="644" name="Google Shape;9247;p74">
              <a:extLst>
                <a:ext uri="{FF2B5EF4-FFF2-40B4-BE49-F238E27FC236}">
                  <a16:creationId xmlns:a16="http://schemas.microsoft.com/office/drawing/2014/main" id="{A377A174-4A5D-2525-EC5B-1447EF30B85D}"/>
                </a:ext>
              </a:extLst>
            </p:cNvPr>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accent1"/>
                </a:solidFill>
                <a:effectLst>
                  <a:outerShdw blurRad="38100" dist="25400" dir="5400000" algn="ctr" rotWithShape="0">
                    <a:srgbClr val="6E747A">
                      <a:alpha val="43000"/>
                    </a:srgbClr>
                  </a:outerShdw>
                </a:effectLst>
              </a:endParaRPr>
            </a:p>
          </p:txBody>
        </p:sp>
      </p:grpSp>
      <p:grpSp>
        <p:nvGrpSpPr>
          <p:cNvPr id="645" name="Google Shape;10271;p76">
            <a:extLst>
              <a:ext uri="{FF2B5EF4-FFF2-40B4-BE49-F238E27FC236}">
                <a16:creationId xmlns:a16="http://schemas.microsoft.com/office/drawing/2014/main" id="{5D02D732-E053-F19F-66FA-F6A4C37EC90A}"/>
              </a:ext>
            </a:extLst>
          </p:cNvPr>
          <p:cNvGrpSpPr/>
          <p:nvPr/>
        </p:nvGrpSpPr>
        <p:grpSpPr>
          <a:xfrm>
            <a:off x="3831679" y="1736264"/>
            <a:ext cx="529978" cy="530548"/>
            <a:chOff x="3539102" y="2427549"/>
            <a:chExt cx="355099" cy="355481"/>
          </a:xfrm>
        </p:grpSpPr>
        <p:sp>
          <p:nvSpPr>
            <p:cNvPr id="646" name="Google Shape;10272;p76">
              <a:extLst>
                <a:ext uri="{FF2B5EF4-FFF2-40B4-BE49-F238E27FC236}">
                  <a16:creationId xmlns:a16="http://schemas.microsoft.com/office/drawing/2014/main" id="{7722599A-00A0-B96E-7834-A238AC8AE6EC}"/>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10273;p76">
              <a:extLst>
                <a:ext uri="{FF2B5EF4-FFF2-40B4-BE49-F238E27FC236}">
                  <a16:creationId xmlns:a16="http://schemas.microsoft.com/office/drawing/2014/main" id="{A00591C2-2550-C5E4-D8D4-29235DDC5F5A}"/>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12572;p80">
            <a:extLst>
              <a:ext uri="{FF2B5EF4-FFF2-40B4-BE49-F238E27FC236}">
                <a16:creationId xmlns:a16="http://schemas.microsoft.com/office/drawing/2014/main" id="{AE73DEC3-0E37-09F1-27CA-B77C0F9E7A2C}"/>
              </a:ext>
            </a:extLst>
          </p:cNvPr>
          <p:cNvGrpSpPr/>
          <p:nvPr/>
        </p:nvGrpSpPr>
        <p:grpSpPr>
          <a:xfrm>
            <a:off x="5649271" y="3026000"/>
            <a:ext cx="500069" cy="589870"/>
            <a:chOff x="859265" y="3348175"/>
            <a:chExt cx="312316" cy="368401"/>
          </a:xfrm>
        </p:grpSpPr>
        <p:sp>
          <p:nvSpPr>
            <p:cNvPr id="649" name="Google Shape;12573;p80">
              <a:extLst>
                <a:ext uri="{FF2B5EF4-FFF2-40B4-BE49-F238E27FC236}">
                  <a16:creationId xmlns:a16="http://schemas.microsoft.com/office/drawing/2014/main" id="{8AEDB128-7316-DE0B-A097-9A97501FBDE4}"/>
                </a:ext>
              </a:extLst>
            </p:cNvPr>
            <p:cNvSpPr/>
            <p:nvPr/>
          </p:nvSpPr>
          <p:spPr>
            <a:xfrm>
              <a:off x="968792" y="3507105"/>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650" name="Google Shape;12574;p80">
              <a:extLst>
                <a:ext uri="{FF2B5EF4-FFF2-40B4-BE49-F238E27FC236}">
                  <a16:creationId xmlns:a16="http://schemas.microsoft.com/office/drawing/2014/main" id="{E352B1DC-EE20-3001-B44D-E4604D7BAE67}"/>
                </a:ext>
              </a:extLst>
            </p:cNvPr>
            <p:cNvSpPr/>
            <p:nvPr/>
          </p:nvSpPr>
          <p:spPr>
            <a:xfrm>
              <a:off x="911562" y="3458467"/>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651" name="Google Shape;12575;p80">
              <a:extLst>
                <a:ext uri="{FF2B5EF4-FFF2-40B4-BE49-F238E27FC236}">
                  <a16:creationId xmlns:a16="http://schemas.microsoft.com/office/drawing/2014/main" id="{D1115DD4-5F2C-62F3-8875-966DE39B712A}"/>
                </a:ext>
              </a:extLst>
            </p:cNvPr>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652" name="Google Shape;12576;p80">
              <a:extLst>
                <a:ext uri="{FF2B5EF4-FFF2-40B4-BE49-F238E27FC236}">
                  <a16:creationId xmlns:a16="http://schemas.microsoft.com/office/drawing/2014/main" id="{DAF703E4-369B-DD05-B599-4F9F35A82A54}"/>
                </a:ext>
              </a:extLst>
            </p:cNvPr>
            <p:cNvSpPr/>
            <p:nvPr/>
          </p:nvSpPr>
          <p:spPr>
            <a:xfrm>
              <a:off x="1073004" y="3694583"/>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653" name="Google Shape;12577;p80">
              <a:extLst>
                <a:ext uri="{FF2B5EF4-FFF2-40B4-BE49-F238E27FC236}">
                  <a16:creationId xmlns:a16="http://schemas.microsoft.com/office/drawing/2014/main" id="{7CB0341C-1BA8-5B72-0714-903616694D0F}"/>
                </a:ext>
              </a:extLst>
            </p:cNvPr>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solidFill>
                <a:schemeClr val="tx1"/>
              </a:solid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sp>
        <p:nvSpPr>
          <p:cNvPr id="654" name="Google Shape;776;p42">
            <a:extLst>
              <a:ext uri="{FF2B5EF4-FFF2-40B4-BE49-F238E27FC236}">
                <a16:creationId xmlns:a16="http://schemas.microsoft.com/office/drawing/2014/main" id="{0F325534-FBF6-A096-9CA6-98111B4C5818}"/>
              </a:ext>
            </a:extLst>
          </p:cNvPr>
          <p:cNvSpPr/>
          <p:nvPr/>
        </p:nvSpPr>
        <p:spPr>
          <a:xfrm>
            <a:off x="3667818" y="1551477"/>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776;p42">
            <a:extLst>
              <a:ext uri="{FF2B5EF4-FFF2-40B4-BE49-F238E27FC236}">
                <a16:creationId xmlns:a16="http://schemas.microsoft.com/office/drawing/2014/main" id="{58BE2425-98B2-5F97-1004-18D810762B27}"/>
              </a:ext>
            </a:extLst>
          </p:cNvPr>
          <p:cNvSpPr/>
          <p:nvPr/>
        </p:nvSpPr>
        <p:spPr>
          <a:xfrm>
            <a:off x="7241287" y="1600713"/>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776;p42">
            <a:extLst>
              <a:ext uri="{FF2B5EF4-FFF2-40B4-BE49-F238E27FC236}">
                <a16:creationId xmlns:a16="http://schemas.microsoft.com/office/drawing/2014/main" id="{6FBD3800-EEEE-5DF5-35E3-AFCBB22966E3}"/>
              </a:ext>
            </a:extLst>
          </p:cNvPr>
          <p:cNvSpPr/>
          <p:nvPr/>
        </p:nvSpPr>
        <p:spPr>
          <a:xfrm>
            <a:off x="5484336" y="291206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mc:Choice xmlns:am3d="http://schemas.microsoft.com/office/drawing/2017/model3d" Requires="am3d">
          <p:graphicFrame>
            <p:nvGraphicFramePr>
              <p:cNvPr id="658" name="3D Model 657">
                <a:extLst>
                  <a:ext uri="{FF2B5EF4-FFF2-40B4-BE49-F238E27FC236}">
                    <a16:creationId xmlns:a16="http://schemas.microsoft.com/office/drawing/2014/main" id="{A7D2808D-0C4D-D63C-D17C-8A984B7504B9}"/>
                  </a:ext>
                </a:extLst>
              </p:cNvPr>
              <p:cNvGraphicFramePr>
                <a:graphicFrameLocks noChangeAspect="1"/>
              </p:cNvGraphicFramePr>
              <p:nvPr>
                <p:extLst>
                  <p:ext uri="{D42A27DB-BD31-4B8C-83A1-F6EECF244321}">
                    <p14:modId xmlns:p14="http://schemas.microsoft.com/office/powerpoint/2010/main" val="2503134766"/>
                  </p:ext>
                </p:extLst>
              </p:nvPr>
            </p:nvGraphicFramePr>
            <p:xfrm>
              <a:off x="-5240988" y="134349"/>
              <a:ext cx="2736734" cy="2723710"/>
            </p:xfrm>
            <a:graphic>
              <a:graphicData uri="http://schemas.microsoft.com/office/drawing/2017/model3d">
                <am3d:model3d r:embed="rId3">
                  <am3d:spPr>
                    <a:xfrm>
                      <a:off x="0" y="0"/>
                      <a:ext cx="2736734" cy="2723710"/>
                    </a:xfrm>
                    <a:prstGeom prst="rect">
                      <a:avLst/>
                    </a:prstGeom>
                  </am3d:spPr>
                  <am3d:camera>
                    <am3d:pos x="0" y="0" z="66532864"/>
                    <am3d:up dx="0" dy="36000000" dz="0"/>
                    <am3d:lookAt x="0" y="0" z="0"/>
                    <am3d:perspective fov="2700000"/>
                  </am3d:camera>
                  <am3d:trans>
                    <am3d:meterPerModelUnit n="138899" d="1000000"/>
                    <am3d:preTrans dx="0" dy="0" dz="0"/>
                    <am3d:scale>
                      <am3d:sx n="1000000" d="1000000"/>
                      <am3d:sy n="1000000" d="1000000"/>
                      <am3d:sz n="1000000" d="1000000"/>
                    </am3d:scale>
                    <am3d:rot ax="2056965" ay="4806669" az="2033082"/>
                    <am3d:postTrans dx="0" dy="0" dz="0"/>
                  </am3d:trans>
                  <am3d:raster rName="Office3DRenderer" rVer="16.0.8326">
                    <am3d:blip r:embed="rId4"/>
                  </am3d:raster>
                  <am3d:objViewport viewportSz="39530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58" name="3D Model 657">
                <a:extLst>
                  <a:ext uri="{FF2B5EF4-FFF2-40B4-BE49-F238E27FC236}">
                    <a16:creationId xmlns:a16="http://schemas.microsoft.com/office/drawing/2014/main" id="{A7D2808D-0C4D-D63C-D17C-8A984B7504B9}"/>
                  </a:ext>
                </a:extLst>
              </p:cNvPr>
              <p:cNvPicPr>
                <a:picLocks noGrp="1" noRot="1" noChangeAspect="1" noMove="1" noResize="1" noEditPoints="1" noAdjustHandles="1" noChangeArrowheads="1" noChangeShapeType="1" noCrop="1"/>
              </p:cNvPicPr>
              <p:nvPr/>
            </p:nvPicPr>
            <p:blipFill>
              <a:blip r:embed="rId4"/>
              <a:stretch>
                <a:fillRect/>
              </a:stretch>
            </p:blipFill>
            <p:spPr>
              <a:xfrm>
                <a:off x="-5240988" y="134349"/>
                <a:ext cx="2736734" cy="2723710"/>
              </a:xfrm>
              <a:prstGeom prst="rect">
                <a:avLst/>
              </a:prstGeom>
            </p:spPr>
          </p:pic>
        </mc:Fallback>
      </mc:AlternateContent>
      <p:cxnSp>
        <p:nvCxnSpPr>
          <p:cNvPr id="2" name="Google Shape;1278;p58">
            <a:extLst>
              <a:ext uri="{FF2B5EF4-FFF2-40B4-BE49-F238E27FC236}">
                <a16:creationId xmlns:a16="http://schemas.microsoft.com/office/drawing/2014/main" id="{5D0EB45E-F8E2-BF3E-1F16-15F210C9BACB}"/>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3" name="Oval 2">
            <a:extLst>
              <a:ext uri="{FF2B5EF4-FFF2-40B4-BE49-F238E27FC236}">
                <a16:creationId xmlns:a16="http://schemas.microsoft.com/office/drawing/2014/main" id="{1656629A-C928-AC8A-9EB3-6AC34A5063D8}"/>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13/2</a:t>
            </a:r>
          </a:p>
        </p:txBody>
      </p:sp>
      <p:cxnSp>
        <p:nvCxnSpPr>
          <p:cNvPr id="4" name="Google Shape;1278;p58">
            <a:extLst>
              <a:ext uri="{FF2B5EF4-FFF2-40B4-BE49-F238E27FC236}">
                <a16:creationId xmlns:a16="http://schemas.microsoft.com/office/drawing/2014/main" id="{F0FCA547-4169-33DF-2469-6EF84CBEBF63}"/>
              </a:ext>
            </a:extLst>
          </p:cNvPr>
          <p:cNvCxnSpPr>
            <a:cxnSpLocks/>
            <a:endCxn id="3"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5" name="Google Shape;375;p32">
            <a:extLst>
              <a:ext uri="{FF2B5EF4-FFF2-40B4-BE49-F238E27FC236}">
                <a16:creationId xmlns:a16="http://schemas.microsoft.com/office/drawing/2014/main" id="{039F6798-F59C-2C95-E576-EA8CAD4A26D3}"/>
              </a:ext>
            </a:extLst>
          </p:cNvPr>
          <p:cNvSpPr txBox="1">
            <a:spLocks/>
          </p:cNvSpPr>
          <p:nvPr/>
        </p:nvSpPr>
        <p:spPr>
          <a:xfrm>
            <a:off x="2787798" y="2521316"/>
            <a:ext cx="2875302" cy="6095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28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نقش آن در اقتصاد</a:t>
            </a:r>
            <a:endParaRPr lang="en-GB" sz="2800" b="0" dirty="0">
              <a:ln w="19050">
                <a:solidFill>
                  <a:schemeClr val="tx1">
                    <a:lumMod val="95000"/>
                  </a:schemeClr>
                </a:solidFill>
              </a:ln>
              <a:noFill/>
              <a:cs typeface="B Koodak" panose="00000700000000000000" pitchFamily="2" charset="-78"/>
            </a:endParaRPr>
          </a:p>
        </p:txBody>
      </p:sp>
      <p:sp>
        <p:nvSpPr>
          <p:cNvPr id="6" name="Google Shape;375;p32">
            <a:extLst>
              <a:ext uri="{FF2B5EF4-FFF2-40B4-BE49-F238E27FC236}">
                <a16:creationId xmlns:a16="http://schemas.microsoft.com/office/drawing/2014/main" id="{F290A5C4-F6B4-04B5-9033-5E9AE9BCE40E}"/>
              </a:ext>
            </a:extLst>
          </p:cNvPr>
          <p:cNvSpPr txBox="1">
            <a:spLocks/>
          </p:cNvSpPr>
          <p:nvPr/>
        </p:nvSpPr>
        <p:spPr>
          <a:xfrm>
            <a:off x="6165467" y="2447604"/>
            <a:ext cx="2875302" cy="60955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28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اهمیت پیش‌بینی</a:t>
            </a:r>
            <a:endParaRPr lang="en-GB" sz="2800" b="0" dirty="0">
              <a:ln w="19050">
                <a:solidFill>
                  <a:schemeClr val="tx1">
                    <a:lumMod val="95000"/>
                  </a:schemeClr>
                </a:solidFill>
              </a:ln>
              <a:noFill/>
              <a:cs typeface="B Koodak" panose="00000700000000000000" pitchFamily="2" charset="-78"/>
            </a:endParaRPr>
          </a:p>
        </p:txBody>
      </p:sp>
      <p:sp>
        <p:nvSpPr>
          <p:cNvPr id="8" name="Google Shape;375;p32">
            <a:extLst>
              <a:ext uri="{FF2B5EF4-FFF2-40B4-BE49-F238E27FC236}">
                <a16:creationId xmlns:a16="http://schemas.microsoft.com/office/drawing/2014/main" id="{91CFD8B3-C2AA-0E12-62A2-C1DAE22F9F47}"/>
              </a:ext>
            </a:extLst>
          </p:cNvPr>
          <p:cNvSpPr txBox="1">
            <a:spLocks/>
          </p:cNvSpPr>
          <p:nvPr/>
        </p:nvSpPr>
        <p:spPr>
          <a:xfrm>
            <a:off x="2609077" y="3556388"/>
            <a:ext cx="6375321"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ctr" rtl="1"/>
            <a:r>
              <a:rPr lang="fa-IR" sz="2800" b="0" dirty="0">
                <a:ln w="19050">
                  <a:solidFill>
                    <a:schemeClr val="tx1">
                      <a:lumMod val="95000"/>
                    </a:schemeClr>
                  </a:solidFill>
                </a:ln>
                <a:noFill/>
                <a:latin typeface="Syne Extra Bold" pitchFamily="34" charset="0"/>
                <a:cs typeface="B Koodak" panose="00000700000000000000" pitchFamily="2" charset="-78"/>
              </a:rPr>
              <a:t>چالش های پیش بینی به روش سنتی</a:t>
            </a:r>
            <a:endParaRPr lang="en-GB" sz="2800" b="0" dirty="0">
              <a:ln w="19050">
                <a:solidFill>
                  <a:schemeClr val="tx1">
                    <a:lumMod val="95000"/>
                  </a:schemeClr>
                </a:solidFill>
              </a:ln>
              <a:noFill/>
              <a:cs typeface="B Koodak" panose="00000700000000000000" pitchFamily="2" charset="-7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cxnSp>
        <p:nvCxnSpPr>
          <p:cNvPr id="813" name="Google Shape;813;p42"/>
          <p:cNvCxnSpPr/>
          <p:nvPr/>
        </p:nvCxnSpPr>
        <p:spPr>
          <a:xfrm rot="-5400000" flipH="1">
            <a:off x="160280" y="322145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4" name="Google Shape;375;p32">
            <a:extLst>
              <a:ext uri="{FF2B5EF4-FFF2-40B4-BE49-F238E27FC236}">
                <a16:creationId xmlns:a16="http://schemas.microsoft.com/office/drawing/2014/main" id="{C506FD80-69D7-941A-6C2B-FAAE6A86478D}"/>
              </a:ext>
            </a:extLst>
          </p:cNvPr>
          <p:cNvSpPr txBox="1">
            <a:spLocks/>
          </p:cNvSpPr>
          <p:nvPr/>
        </p:nvSpPr>
        <p:spPr>
          <a:xfrm>
            <a:off x="2074205" y="1489230"/>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2100" b="0" dirty="0">
                <a:ln w="19050">
                  <a:solidFill>
                    <a:schemeClr val="tx1">
                      <a:lumMod val="95000"/>
                    </a:schemeClr>
                  </a:solidFill>
                </a:ln>
                <a:noFill/>
                <a:latin typeface="Syne Extra Bold" pitchFamily="34" charset="0"/>
                <a:cs typeface="B Koodak" panose="00000700000000000000" pitchFamily="2" charset="-78"/>
              </a:rPr>
              <a:t>فشار عصبی</a:t>
            </a:r>
            <a:endParaRPr lang="en-GB" sz="2100" b="0" dirty="0">
              <a:ln w="19050">
                <a:solidFill>
                  <a:schemeClr val="tx1">
                    <a:lumMod val="95000"/>
                  </a:schemeClr>
                </a:solidFill>
              </a:ln>
              <a:noFill/>
              <a:cs typeface="B Koodak" panose="00000700000000000000" pitchFamily="2" charset="-78"/>
            </a:endParaRPr>
          </a:p>
        </p:txBody>
      </p:sp>
      <p:sp>
        <p:nvSpPr>
          <p:cNvPr id="43" name="Google Shape;375;p32">
            <a:extLst>
              <a:ext uri="{FF2B5EF4-FFF2-40B4-BE49-F238E27FC236}">
                <a16:creationId xmlns:a16="http://schemas.microsoft.com/office/drawing/2014/main" id="{7463FDC0-9E39-DD26-634A-CBD9639B3CF1}"/>
              </a:ext>
            </a:extLst>
          </p:cNvPr>
          <p:cNvSpPr txBox="1">
            <a:spLocks/>
          </p:cNvSpPr>
          <p:nvPr/>
        </p:nvSpPr>
        <p:spPr>
          <a:xfrm>
            <a:off x="3375211" y="2897842"/>
            <a:ext cx="1869821" cy="76760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2100" b="0" dirty="0">
                <a:ln w="19050">
                  <a:solidFill>
                    <a:schemeClr val="tx1">
                      <a:lumMod val="95000"/>
                    </a:schemeClr>
                  </a:solidFill>
                </a:ln>
                <a:noFill/>
                <a:cs typeface="B Koodak" panose="00000700000000000000" pitchFamily="2" charset="-78"/>
              </a:rPr>
              <a:t>نظارت مداوم بازار</a:t>
            </a:r>
            <a:endParaRPr lang="en-GB" sz="2100" b="0" dirty="0">
              <a:ln w="19050">
                <a:solidFill>
                  <a:schemeClr val="tx1">
                    <a:lumMod val="95000"/>
                  </a:schemeClr>
                </a:solidFill>
              </a:ln>
              <a:noFill/>
              <a:cs typeface="B Koodak" panose="00000700000000000000" pitchFamily="2" charset="-78"/>
            </a:endParaRPr>
          </a:p>
        </p:txBody>
      </p:sp>
      <p:sp>
        <p:nvSpPr>
          <p:cNvPr id="44" name="Google Shape;375;p32">
            <a:extLst>
              <a:ext uri="{FF2B5EF4-FFF2-40B4-BE49-F238E27FC236}">
                <a16:creationId xmlns:a16="http://schemas.microsoft.com/office/drawing/2014/main" id="{5DE623B8-0A4A-B076-CD5E-4396A9DAAFCB}"/>
              </a:ext>
            </a:extLst>
          </p:cNvPr>
          <p:cNvSpPr txBox="1">
            <a:spLocks/>
          </p:cNvSpPr>
          <p:nvPr/>
        </p:nvSpPr>
        <p:spPr>
          <a:xfrm>
            <a:off x="2477081" y="238515"/>
            <a:ext cx="6375321"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tx1">
                      <a:lumMod val="95000"/>
                    </a:schemeClr>
                  </a:solidFill>
                </a:ln>
                <a:noFill/>
                <a:latin typeface="Syne Extra Bold" pitchFamily="34" charset="0"/>
                <a:cs typeface="B Koodak" panose="00000700000000000000" pitchFamily="2" charset="-78"/>
              </a:rPr>
              <a:t>چالش های پیش بینی به روش سنتی</a:t>
            </a:r>
            <a:endParaRPr lang="en-GB" sz="4000" b="0" dirty="0">
              <a:ln w="19050">
                <a:solidFill>
                  <a:schemeClr val="tx1">
                    <a:lumMod val="95000"/>
                  </a:schemeClr>
                </a:solidFill>
              </a:ln>
              <a:noFill/>
              <a:cs typeface="B Koodak" panose="00000700000000000000" pitchFamily="2" charset="-78"/>
            </a:endParaRPr>
          </a:p>
        </p:txBody>
      </p:sp>
      <p:sp>
        <p:nvSpPr>
          <p:cNvPr id="45" name="Google Shape;375;p32">
            <a:extLst>
              <a:ext uri="{FF2B5EF4-FFF2-40B4-BE49-F238E27FC236}">
                <a16:creationId xmlns:a16="http://schemas.microsoft.com/office/drawing/2014/main" id="{97332FBC-A9C3-B6DF-82E1-FEBA77B16AD8}"/>
              </a:ext>
            </a:extLst>
          </p:cNvPr>
          <p:cNvSpPr txBox="1">
            <a:spLocks/>
          </p:cNvSpPr>
          <p:nvPr/>
        </p:nvSpPr>
        <p:spPr>
          <a:xfrm>
            <a:off x="-2006266" y="1532660"/>
            <a:ext cx="7518588"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2100" b="0" dirty="0">
                <a:ln w="19050">
                  <a:solidFill>
                    <a:schemeClr val="tx1">
                      <a:lumMod val="95000"/>
                    </a:schemeClr>
                  </a:solidFill>
                </a:ln>
                <a:noFill/>
                <a:cs typeface="B Koodak" panose="00000700000000000000" pitchFamily="2" charset="-78"/>
              </a:rPr>
              <a:t>کمبود دانش و آموزش</a:t>
            </a:r>
            <a:endParaRPr lang="en-GB" sz="2100" b="0" dirty="0">
              <a:ln w="19050">
                <a:solidFill>
                  <a:schemeClr val="tx1">
                    <a:lumMod val="95000"/>
                  </a:schemeClr>
                </a:solidFill>
              </a:ln>
              <a:noFill/>
              <a:cs typeface="B Koodak" panose="00000700000000000000" pitchFamily="2" charset="-78"/>
            </a:endParaRPr>
          </a:p>
        </p:txBody>
      </p:sp>
      <mc:AlternateContent xmlns:mc="http://schemas.openxmlformats.org/markup-compatibility/2006">
        <mc:Choice xmlns:am3d="http://schemas.microsoft.com/office/drawing/2017/model3d" Requires="am3d">
          <p:graphicFrame>
            <p:nvGraphicFramePr>
              <p:cNvPr id="55" name="3D Model 54">
                <a:extLst>
                  <a:ext uri="{FF2B5EF4-FFF2-40B4-BE49-F238E27FC236}">
                    <a16:creationId xmlns:a16="http://schemas.microsoft.com/office/drawing/2014/main" id="{55042C8C-DA63-BC91-C589-5D331EF02F33}"/>
                  </a:ext>
                </a:extLst>
              </p:cNvPr>
              <p:cNvGraphicFramePr>
                <a:graphicFrameLocks noChangeAspect="1"/>
              </p:cNvGraphicFramePr>
              <p:nvPr>
                <p:extLst>
                  <p:ext uri="{D42A27DB-BD31-4B8C-83A1-F6EECF244321}">
                    <p14:modId xmlns:p14="http://schemas.microsoft.com/office/powerpoint/2010/main" val="3649174294"/>
                  </p:ext>
                </p:extLst>
              </p:nvPr>
            </p:nvGraphicFramePr>
            <p:xfrm>
              <a:off x="160280" y="692533"/>
              <a:ext cx="2603697" cy="2755739"/>
            </p:xfrm>
            <a:graphic>
              <a:graphicData uri="http://schemas.microsoft.com/office/drawing/2017/model3d">
                <am3d:model3d r:embed="rId3">
                  <am3d:spPr>
                    <a:xfrm>
                      <a:off x="0" y="0"/>
                      <a:ext cx="2603697" cy="2755739"/>
                    </a:xfrm>
                    <a:prstGeom prst="rect">
                      <a:avLst/>
                    </a:prstGeom>
                  </am3d:spPr>
                  <am3d:camera>
                    <am3d:pos x="0" y="0" z="66532864"/>
                    <am3d:up dx="0" dy="36000000" dz="0"/>
                    <am3d:lookAt x="0" y="0" z="0"/>
                    <am3d:perspective fov="2700000"/>
                  </am3d:camera>
                  <am3d:trans>
                    <am3d:meterPerModelUnit n="138899" d="1000000"/>
                    <am3d:preTrans dx="0" dy="0" dz="0"/>
                    <am3d:scale>
                      <am3d:sx n="1000000" d="1000000"/>
                      <am3d:sy n="1000000" d="1000000"/>
                      <am3d:sz n="1000000" d="1000000"/>
                    </am3d:scale>
                    <am3d:rot ax="1180707" ay="-3187485" az="-957884"/>
                    <am3d:postTrans dx="0" dy="0" dz="0"/>
                  </am3d:trans>
                  <am3d:raster rName="Office3DRenderer" rVer="16.0.8326">
                    <am3d:blip r:embed="rId4"/>
                  </am3d:raster>
                  <am3d:objViewport viewportSz="395305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5" name="3D Model 54">
                <a:extLst>
                  <a:ext uri="{FF2B5EF4-FFF2-40B4-BE49-F238E27FC236}">
                    <a16:creationId xmlns:a16="http://schemas.microsoft.com/office/drawing/2014/main" id="{55042C8C-DA63-BC91-C589-5D331EF02F33}"/>
                  </a:ext>
                </a:extLst>
              </p:cNvPr>
              <p:cNvPicPr>
                <a:picLocks noGrp="1" noRot="1" noChangeAspect="1" noMove="1" noResize="1" noEditPoints="1" noAdjustHandles="1" noChangeArrowheads="1" noChangeShapeType="1" noCrop="1"/>
              </p:cNvPicPr>
              <p:nvPr/>
            </p:nvPicPr>
            <p:blipFill>
              <a:blip r:embed="rId4"/>
              <a:stretch>
                <a:fillRect/>
              </a:stretch>
            </p:blipFill>
            <p:spPr>
              <a:xfrm>
                <a:off x="160280" y="692533"/>
                <a:ext cx="2603697" cy="2755739"/>
              </a:xfrm>
              <a:prstGeom prst="rect">
                <a:avLst/>
              </a:prstGeom>
            </p:spPr>
          </p:pic>
        </mc:Fallback>
      </mc:AlternateContent>
      <p:cxnSp>
        <p:nvCxnSpPr>
          <p:cNvPr id="8" name="Google Shape;1278;p58">
            <a:extLst>
              <a:ext uri="{FF2B5EF4-FFF2-40B4-BE49-F238E27FC236}">
                <a16:creationId xmlns:a16="http://schemas.microsoft.com/office/drawing/2014/main" id="{B4AC289B-580E-8B78-6BD6-7F9CB9F04D97}"/>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9" name="Oval 8">
            <a:extLst>
              <a:ext uri="{FF2B5EF4-FFF2-40B4-BE49-F238E27FC236}">
                <a16:creationId xmlns:a16="http://schemas.microsoft.com/office/drawing/2014/main" id="{7BBB946F-5403-99F6-A3C6-25ECE6A68C99}"/>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13/3</a:t>
            </a:r>
          </a:p>
        </p:txBody>
      </p:sp>
      <p:cxnSp>
        <p:nvCxnSpPr>
          <p:cNvPr id="10" name="Google Shape;1278;p58">
            <a:extLst>
              <a:ext uri="{FF2B5EF4-FFF2-40B4-BE49-F238E27FC236}">
                <a16:creationId xmlns:a16="http://schemas.microsoft.com/office/drawing/2014/main" id="{09C139D9-8F43-D470-2780-4BB0B3ACF81E}"/>
              </a:ext>
            </a:extLst>
          </p:cNvPr>
          <p:cNvCxnSpPr>
            <a:cxnSpLocks/>
            <a:endCxn id="9"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2" name="Google Shape;375;p32">
            <a:extLst>
              <a:ext uri="{FF2B5EF4-FFF2-40B4-BE49-F238E27FC236}">
                <a16:creationId xmlns:a16="http://schemas.microsoft.com/office/drawing/2014/main" id="{552140AF-879C-E895-254D-502D32084799}"/>
              </a:ext>
            </a:extLst>
          </p:cNvPr>
          <p:cNvSpPr txBox="1">
            <a:spLocks/>
          </p:cNvSpPr>
          <p:nvPr/>
        </p:nvSpPr>
        <p:spPr>
          <a:xfrm>
            <a:off x="6171145" y="2785220"/>
            <a:ext cx="228017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2100" b="0" dirty="0">
                <a:ln w="19050">
                  <a:solidFill>
                    <a:schemeClr val="tx1">
                      <a:lumMod val="95000"/>
                    </a:schemeClr>
                  </a:solidFill>
                </a:ln>
                <a:noFill/>
                <a:cs typeface="B Koodak" panose="00000700000000000000" pitchFamily="2" charset="-78"/>
              </a:rPr>
              <a:t>مدریت ریسک ناکافی</a:t>
            </a:r>
            <a:endParaRPr lang="en-GB" sz="2100" b="0" dirty="0">
              <a:ln w="19050">
                <a:solidFill>
                  <a:schemeClr val="tx1">
                    <a:lumMod val="95000"/>
                  </a:schemeClr>
                </a:solidFill>
              </a:ln>
              <a:noFill/>
              <a:cs typeface="B Koodak" panose="00000700000000000000" pitchFamily="2" charset="-78"/>
            </a:endParaRPr>
          </a:p>
        </p:txBody>
      </p:sp>
      <p:grpSp>
        <p:nvGrpSpPr>
          <p:cNvPr id="3" name="Google Shape;11737;p78">
            <a:extLst>
              <a:ext uri="{FF2B5EF4-FFF2-40B4-BE49-F238E27FC236}">
                <a16:creationId xmlns:a16="http://schemas.microsoft.com/office/drawing/2014/main" id="{439EBFBA-099D-8D33-AEB3-5CB79EE88DFB}"/>
              </a:ext>
            </a:extLst>
          </p:cNvPr>
          <p:cNvGrpSpPr/>
          <p:nvPr/>
        </p:nvGrpSpPr>
        <p:grpSpPr>
          <a:xfrm>
            <a:off x="7269480" y="1353672"/>
            <a:ext cx="449731" cy="483864"/>
            <a:chOff x="1367060" y="2422129"/>
            <a:chExt cx="269261" cy="352050"/>
          </a:xfrm>
          <a:solidFill>
            <a:schemeClr val="tx1"/>
          </a:solidFill>
        </p:grpSpPr>
        <p:sp>
          <p:nvSpPr>
            <p:cNvPr id="5" name="Google Shape;11738;p78">
              <a:extLst>
                <a:ext uri="{FF2B5EF4-FFF2-40B4-BE49-F238E27FC236}">
                  <a16:creationId xmlns:a16="http://schemas.microsoft.com/office/drawing/2014/main" id="{2AA4BE65-6E4F-CB15-D8FF-0626FFA7A764}"/>
                </a:ext>
              </a:extLst>
            </p:cNvPr>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6" name="Google Shape;11739;p78">
              <a:extLst>
                <a:ext uri="{FF2B5EF4-FFF2-40B4-BE49-F238E27FC236}">
                  <a16:creationId xmlns:a16="http://schemas.microsoft.com/office/drawing/2014/main" id="{74DCFF15-4DD7-CD31-D997-FA1FE0B82AF6}"/>
                </a:ext>
              </a:extLst>
            </p:cNvPr>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7" name="Google Shape;11740;p78">
              <a:extLst>
                <a:ext uri="{FF2B5EF4-FFF2-40B4-BE49-F238E27FC236}">
                  <a16:creationId xmlns:a16="http://schemas.microsoft.com/office/drawing/2014/main" id="{C8C7B07C-DB1F-AA85-2111-2107BEC0646E}"/>
                </a:ext>
              </a:extLst>
            </p:cNvPr>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1" name="Google Shape;11741;p78">
              <a:extLst>
                <a:ext uri="{FF2B5EF4-FFF2-40B4-BE49-F238E27FC236}">
                  <a16:creationId xmlns:a16="http://schemas.microsoft.com/office/drawing/2014/main" id="{CDA262E9-E330-387E-C29D-18590ADA09CA}"/>
                </a:ext>
              </a:extLst>
            </p:cNvPr>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2" name="Google Shape;11742;p78">
              <a:extLst>
                <a:ext uri="{FF2B5EF4-FFF2-40B4-BE49-F238E27FC236}">
                  <a16:creationId xmlns:a16="http://schemas.microsoft.com/office/drawing/2014/main" id="{904C73D0-4956-42EC-11A2-911448222A07}"/>
                </a:ext>
              </a:extLst>
            </p:cNvPr>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3" name="Google Shape;11743;p78">
              <a:extLst>
                <a:ext uri="{FF2B5EF4-FFF2-40B4-BE49-F238E27FC236}">
                  <a16:creationId xmlns:a16="http://schemas.microsoft.com/office/drawing/2014/main" id="{E4F47A5B-F358-8DF7-D24A-C2F9A5571B7A}"/>
                </a:ext>
              </a:extLst>
            </p:cNvPr>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4" name="Google Shape;11744;p78">
              <a:extLst>
                <a:ext uri="{FF2B5EF4-FFF2-40B4-BE49-F238E27FC236}">
                  <a16:creationId xmlns:a16="http://schemas.microsoft.com/office/drawing/2014/main" id="{C8F7AA2E-54C3-BC1D-9DFA-F85E9C58AD3D}"/>
                </a:ext>
              </a:extLst>
            </p:cNvPr>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5" name="Google Shape;11745;p78">
              <a:extLst>
                <a:ext uri="{FF2B5EF4-FFF2-40B4-BE49-F238E27FC236}">
                  <a16:creationId xmlns:a16="http://schemas.microsoft.com/office/drawing/2014/main" id="{0288FB0A-785A-4119-A14E-1B568E03785D}"/>
                </a:ext>
              </a:extLst>
            </p:cNvPr>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6" name="Google Shape;11746;p78">
              <a:extLst>
                <a:ext uri="{FF2B5EF4-FFF2-40B4-BE49-F238E27FC236}">
                  <a16:creationId xmlns:a16="http://schemas.microsoft.com/office/drawing/2014/main" id="{9BDE56C4-5F70-0293-5F6F-6AAE3A374BB8}"/>
                </a:ext>
              </a:extLst>
            </p:cNvPr>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7" name="Google Shape;11747;p78">
              <a:extLst>
                <a:ext uri="{FF2B5EF4-FFF2-40B4-BE49-F238E27FC236}">
                  <a16:creationId xmlns:a16="http://schemas.microsoft.com/office/drawing/2014/main" id="{B3C3F4FA-354E-DDAF-3F17-6BFD655EEDEF}"/>
                </a:ext>
              </a:extLst>
            </p:cNvPr>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8" name="Google Shape;11748;p78">
              <a:extLst>
                <a:ext uri="{FF2B5EF4-FFF2-40B4-BE49-F238E27FC236}">
                  <a16:creationId xmlns:a16="http://schemas.microsoft.com/office/drawing/2014/main" id="{135CC4A2-147C-173B-7FF8-8E86AAFB3C23}"/>
                </a:ext>
              </a:extLst>
            </p:cNvPr>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9" name="Google Shape;11749;p78">
              <a:extLst>
                <a:ext uri="{FF2B5EF4-FFF2-40B4-BE49-F238E27FC236}">
                  <a16:creationId xmlns:a16="http://schemas.microsoft.com/office/drawing/2014/main" id="{D0CD52BA-CAC7-4731-17C7-DD8277282470}"/>
                </a:ext>
              </a:extLst>
            </p:cNvPr>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0" name="Google Shape;11750;p78">
              <a:extLst>
                <a:ext uri="{FF2B5EF4-FFF2-40B4-BE49-F238E27FC236}">
                  <a16:creationId xmlns:a16="http://schemas.microsoft.com/office/drawing/2014/main" id="{5A62C8F5-EA05-0275-5E99-795F40E1D8FA}"/>
                </a:ext>
              </a:extLst>
            </p:cNvPr>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21" name="Google Shape;11751;p78">
              <a:extLst>
                <a:ext uri="{FF2B5EF4-FFF2-40B4-BE49-F238E27FC236}">
                  <a16:creationId xmlns:a16="http://schemas.microsoft.com/office/drawing/2014/main" id="{096F42BD-36F4-0BA7-0957-5C054AD9046B}"/>
                </a:ext>
              </a:extLst>
            </p:cNvPr>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grpSp>
        <p:nvGrpSpPr>
          <p:cNvPr id="29" name="Google Shape;10025;p76">
            <a:extLst>
              <a:ext uri="{FF2B5EF4-FFF2-40B4-BE49-F238E27FC236}">
                <a16:creationId xmlns:a16="http://schemas.microsoft.com/office/drawing/2014/main" id="{52F41467-A59C-E947-8B46-5EB525B08711}"/>
              </a:ext>
            </a:extLst>
          </p:cNvPr>
          <p:cNvGrpSpPr/>
          <p:nvPr/>
        </p:nvGrpSpPr>
        <p:grpSpPr>
          <a:xfrm>
            <a:off x="4123632" y="1393686"/>
            <a:ext cx="522420" cy="522468"/>
            <a:chOff x="1308631" y="1507830"/>
            <a:chExt cx="350166" cy="350198"/>
          </a:xfrm>
          <a:solidFill>
            <a:schemeClr val="tx1"/>
          </a:solidFill>
        </p:grpSpPr>
        <p:sp>
          <p:nvSpPr>
            <p:cNvPr id="30" name="Google Shape;10026;p76">
              <a:extLst>
                <a:ext uri="{FF2B5EF4-FFF2-40B4-BE49-F238E27FC236}">
                  <a16:creationId xmlns:a16="http://schemas.microsoft.com/office/drawing/2014/main" id="{56C50A10-EA46-DF8E-91D4-018447F77D8C}"/>
                </a:ext>
              </a:extLst>
            </p:cNvPr>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027;p76">
              <a:extLst>
                <a:ext uri="{FF2B5EF4-FFF2-40B4-BE49-F238E27FC236}">
                  <a16:creationId xmlns:a16="http://schemas.microsoft.com/office/drawing/2014/main" id="{38833BDF-36FE-3483-D2B1-C405CF618633}"/>
                </a:ext>
              </a:extLst>
            </p:cNvPr>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028;p76">
              <a:extLst>
                <a:ext uri="{FF2B5EF4-FFF2-40B4-BE49-F238E27FC236}">
                  <a16:creationId xmlns:a16="http://schemas.microsoft.com/office/drawing/2014/main" id="{62EB771C-5D64-731D-FF5A-6DF3B9FB46AF}"/>
                </a:ext>
              </a:extLst>
            </p:cNvPr>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029;p76">
              <a:extLst>
                <a:ext uri="{FF2B5EF4-FFF2-40B4-BE49-F238E27FC236}">
                  <a16:creationId xmlns:a16="http://schemas.microsoft.com/office/drawing/2014/main" id="{CD0E71C3-5B88-C87F-5E66-DD95D8131CDE}"/>
                </a:ext>
              </a:extLst>
            </p:cNvPr>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96;p32">
            <a:extLst>
              <a:ext uri="{FF2B5EF4-FFF2-40B4-BE49-F238E27FC236}">
                <a16:creationId xmlns:a16="http://schemas.microsoft.com/office/drawing/2014/main" id="{7EAA8244-4319-68E7-F810-484BA2501942}"/>
              </a:ext>
            </a:extLst>
          </p:cNvPr>
          <p:cNvGrpSpPr/>
          <p:nvPr/>
        </p:nvGrpSpPr>
        <p:grpSpPr>
          <a:xfrm>
            <a:off x="7203395" y="2550525"/>
            <a:ext cx="601506" cy="615868"/>
            <a:chOff x="5120600" y="1098675"/>
            <a:chExt cx="2324050" cy="3552950"/>
          </a:xfrm>
          <a:solidFill>
            <a:schemeClr val="tx1">
              <a:lumMod val="95000"/>
            </a:schemeClr>
          </a:solidFill>
        </p:grpSpPr>
        <p:sp>
          <p:nvSpPr>
            <p:cNvPr id="35" name="Google Shape;397;p32">
              <a:extLst>
                <a:ext uri="{FF2B5EF4-FFF2-40B4-BE49-F238E27FC236}">
                  <a16:creationId xmlns:a16="http://schemas.microsoft.com/office/drawing/2014/main" id="{8FE0439A-F56C-6957-DB43-7FB8BAFB2BC4}"/>
                </a:ext>
              </a:extLst>
            </p:cNvPr>
            <p:cNvSpPr/>
            <p:nvPr/>
          </p:nvSpPr>
          <p:spPr>
            <a:xfrm>
              <a:off x="5120600" y="1249900"/>
              <a:ext cx="1298650" cy="3250925"/>
            </a:xfrm>
            <a:custGeom>
              <a:avLst/>
              <a:gdLst/>
              <a:ahLst/>
              <a:cxnLst/>
              <a:rect l="l" t="t" r="r" b="b"/>
              <a:pathLst>
                <a:path w="51946" h="130037" fill="none" extrusionOk="0">
                  <a:moveTo>
                    <a:pt x="51945" y="262"/>
                  </a:moveTo>
                  <a:lnTo>
                    <a:pt x="41731" y="262"/>
                  </a:lnTo>
                  <a:lnTo>
                    <a:pt x="41731" y="314"/>
                  </a:lnTo>
                  <a:cubicBezTo>
                    <a:pt x="31900" y="0"/>
                    <a:pt x="22016" y="6241"/>
                    <a:pt x="14555" y="19175"/>
                  </a:cubicBezTo>
                  <a:cubicBezTo>
                    <a:pt x="0" y="44380"/>
                    <a:pt x="0" y="85640"/>
                    <a:pt x="14555" y="110863"/>
                  </a:cubicBezTo>
                  <a:cubicBezTo>
                    <a:pt x="22016" y="123762"/>
                    <a:pt x="31900" y="130037"/>
                    <a:pt x="41731" y="129706"/>
                  </a:cubicBezTo>
                  <a:lnTo>
                    <a:pt x="41731" y="129758"/>
                  </a:lnTo>
                  <a:lnTo>
                    <a:pt x="51945" y="129758"/>
                  </a:lnTo>
                </a:path>
              </a:pathLst>
            </a:custGeom>
            <a:grpFill/>
            <a:ln w="19050" cap="rnd" cmpd="sng">
              <a:solidFill>
                <a:schemeClr val="bg1">
                  <a:lumMod val="75000"/>
                </a:schemeClr>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98;p32">
              <a:extLst>
                <a:ext uri="{FF2B5EF4-FFF2-40B4-BE49-F238E27FC236}">
                  <a16:creationId xmlns:a16="http://schemas.microsoft.com/office/drawing/2014/main" id="{9BA44431-2F72-4E11-1C69-0D49D208FA83}"/>
                </a:ext>
              </a:extLst>
            </p:cNvPr>
            <p:cNvSpPr/>
            <p:nvPr/>
          </p:nvSpPr>
          <p:spPr>
            <a:xfrm>
              <a:off x="6370425" y="1471275"/>
              <a:ext cx="898150" cy="2823000"/>
            </a:xfrm>
            <a:custGeom>
              <a:avLst/>
              <a:gdLst/>
              <a:ahLst/>
              <a:cxnLst/>
              <a:rect l="l" t="t" r="r" b="b"/>
              <a:pathLst>
                <a:path w="35926" h="112920" fill="none" extrusionOk="0">
                  <a:moveTo>
                    <a:pt x="19959" y="17048"/>
                  </a:moveTo>
                  <a:cubicBezTo>
                    <a:pt x="32021" y="38715"/>
                    <a:pt x="32021" y="74188"/>
                    <a:pt x="19959" y="95872"/>
                  </a:cubicBezTo>
                  <a:cubicBezTo>
                    <a:pt x="14433" y="105825"/>
                    <a:pt x="7286" y="111142"/>
                    <a:pt x="0" y="111961"/>
                  </a:cubicBezTo>
                  <a:cubicBezTo>
                    <a:pt x="8576" y="112920"/>
                    <a:pt x="17344" y="107603"/>
                    <a:pt x="23863" y="95872"/>
                  </a:cubicBezTo>
                  <a:cubicBezTo>
                    <a:pt x="35926" y="74188"/>
                    <a:pt x="35926" y="38715"/>
                    <a:pt x="23863" y="17048"/>
                  </a:cubicBezTo>
                  <a:cubicBezTo>
                    <a:pt x="17344" y="5317"/>
                    <a:pt x="8576" y="0"/>
                    <a:pt x="0" y="959"/>
                  </a:cubicBezTo>
                  <a:cubicBezTo>
                    <a:pt x="7286" y="1778"/>
                    <a:pt x="14433" y="7095"/>
                    <a:pt x="19959" y="17048"/>
                  </a:cubicBezTo>
                  <a:close/>
                </a:path>
              </a:pathLst>
            </a:custGeom>
            <a:grpFill/>
            <a:ln w="19050" cap="rnd" cmpd="sng">
              <a:solidFill>
                <a:schemeClr val="bg1">
                  <a:lumMod val="75000"/>
                </a:schemeClr>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99;p32">
              <a:extLst>
                <a:ext uri="{FF2B5EF4-FFF2-40B4-BE49-F238E27FC236}">
                  <a16:creationId xmlns:a16="http://schemas.microsoft.com/office/drawing/2014/main" id="{8C873965-414B-2FA2-EE12-3607908BB847}"/>
                </a:ext>
              </a:extLst>
            </p:cNvPr>
            <p:cNvSpPr/>
            <p:nvPr/>
          </p:nvSpPr>
          <p:spPr>
            <a:xfrm>
              <a:off x="5392950" y="1098675"/>
              <a:ext cx="2051700" cy="3552950"/>
            </a:xfrm>
            <a:custGeom>
              <a:avLst/>
              <a:gdLst/>
              <a:ahLst/>
              <a:cxnLst/>
              <a:rect l="l" t="t" r="r" b="b"/>
              <a:pathLst>
                <a:path w="82068" h="142118" fill="none" extrusionOk="0">
                  <a:moveTo>
                    <a:pt x="67512" y="116912"/>
                  </a:moveTo>
                  <a:cubicBezTo>
                    <a:pt x="82067" y="91689"/>
                    <a:pt x="82067" y="50429"/>
                    <a:pt x="67512" y="25206"/>
                  </a:cubicBezTo>
                  <a:cubicBezTo>
                    <a:pt x="52957" y="1"/>
                    <a:pt x="29146" y="1"/>
                    <a:pt x="14573" y="25206"/>
                  </a:cubicBezTo>
                  <a:cubicBezTo>
                    <a:pt x="1" y="50429"/>
                    <a:pt x="18" y="91689"/>
                    <a:pt x="14573" y="116894"/>
                  </a:cubicBezTo>
                  <a:cubicBezTo>
                    <a:pt x="29128" y="142117"/>
                    <a:pt x="52957" y="142117"/>
                    <a:pt x="67512" y="116912"/>
                  </a:cubicBezTo>
                  <a:close/>
                  <a:moveTo>
                    <a:pt x="19140" y="110724"/>
                  </a:moveTo>
                  <a:cubicBezTo>
                    <a:pt x="7078" y="89074"/>
                    <a:pt x="7078" y="53637"/>
                    <a:pt x="19140" y="31987"/>
                  </a:cubicBezTo>
                  <a:cubicBezTo>
                    <a:pt x="31185" y="10337"/>
                    <a:pt x="50918" y="10337"/>
                    <a:pt x="62962" y="31987"/>
                  </a:cubicBezTo>
                  <a:cubicBezTo>
                    <a:pt x="75025" y="53637"/>
                    <a:pt x="75025" y="89074"/>
                    <a:pt x="62962" y="110724"/>
                  </a:cubicBezTo>
                  <a:cubicBezTo>
                    <a:pt x="50918" y="132391"/>
                    <a:pt x="31185" y="132391"/>
                    <a:pt x="19140" y="110724"/>
                  </a:cubicBezTo>
                  <a:close/>
                </a:path>
              </a:pathLst>
            </a:custGeom>
            <a:grpFill/>
            <a:ln w="19050" cap="rnd" cmpd="sng">
              <a:solidFill>
                <a:schemeClr val="bg1">
                  <a:lumMod val="75000"/>
                </a:schemeClr>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00;p32">
              <a:extLst>
                <a:ext uri="{FF2B5EF4-FFF2-40B4-BE49-F238E27FC236}">
                  <a16:creationId xmlns:a16="http://schemas.microsoft.com/office/drawing/2014/main" id="{31474039-97BA-2C41-F4FD-39364F22A4EF}"/>
                </a:ext>
              </a:extLst>
            </p:cNvPr>
            <p:cNvSpPr/>
            <p:nvPr/>
          </p:nvSpPr>
          <p:spPr>
            <a:xfrm>
              <a:off x="6071475" y="1900075"/>
              <a:ext cx="790100" cy="2010275"/>
            </a:xfrm>
            <a:custGeom>
              <a:avLst/>
              <a:gdLst/>
              <a:ahLst/>
              <a:cxnLst/>
              <a:rect l="l" t="t" r="r" b="b"/>
              <a:pathLst>
                <a:path w="31604" h="80411" fill="none" extrusionOk="0">
                  <a:moveTo>
                    <a:pt x="13527" y="1"/>
                  </a:moveTo>
                  <a:lnTo>
                    <a:pt x="18687" y="1"/>
                  </a:lnTo>
                  <a:lnTo>
                    <a:pt x="18687" y="3905"/>
                  </a:lnTo>
                  <a:cubicBezTo>
                    <a:pt x="19523" y="4132"/>
                    <a:pt x="20343" y="4411"/>
                    <a:pt x="21127" y="4777"/>
                  </a:cubicBezTo>
                  <a:cubicBezTo>
                    <a:pt x="21981" y="5195"/>
                    <a:pt x="22783" y="5666"/>
                    <a:pt x="23567" y="6224"/>
                  </a:cubicBezTo>
                  <a:cubicBezTo>
                    <a:pt x="24387" y="6816"/>
                    <a:pt x="25154" y="7479"/>
                    <a:pt x="25868" y="8228"/>
                  </a:cubicBezTo>
                  <a:cubicBezTo>
                    <a:pt x="26618" y="9030"/>
                    <a:pt x="27298" y="9919"/>
                    <a:pt x="27873" y="10860"/>
                  </a:cubicBezTo>
                  <a:cubicBezTo>
                    <a:pt x="28518" y="11906"/>
                    <a:pt x="29058" y="13004"/>
                    <a:pt x="29494" y="14155"/>
                  </a:cubicBezTo>
                  <a:cubicBezTo>
                    <a:pt x="29982" y="15462"/>
                    <a:pt x="30331" y="16804"/>
                    <a:pt x="30557" y="18181"/>
                  </a:cubicBezTo>
                  <a:cubicBezTo>
                    <a:pt x="30819" y="19768"/>
                    <a:pt x="30941" y="21371"/>
                    <a:pt x="30941" y="22975"/>
                  </a:cubicBezTo>
                  <a:cubicBezTo>
                    <a:pt x="30941" y="25520"/>
                    <a:pt x="30435" y="27699"/>
                    <a:pt x="29442" y="29477"/>
                  </a:cubicBezTo>
                  <a:cubicBezTo>
                    <a:pt x="28431" y="31272"/>
                    <a:pt x="27210" y="32161"/>
                    <a:pt x="25781" y="32161"/>
                  </a:cubicBezTo>
                  <a:cubicBezTo>
                    <a:pt x="24352" y="32161"/>
                    <a:pt x="23132" y="31272"/>
                    <a:pt x="22138" y="29477"/>
                  </a:cubicBezTo>
                  <a:cubicBezTo>
                    <a:pt x="21127" y="27699"/>
                    <a:pt x="20621" y="25520"/>
                    <a:pt x="20621" y="22975"/>
                  </a:cubicBezTo>
                  <a:cubicBezTo>
                    <a:pt x="20604" y="21389"/>
                    <a:pt x="20848" y="19803"/>
                    <a:pt x="21354" y="18286"/>
                  </a:cubicBezTo>
                  <a:cubicBezTo>
                    <a:pt x="21824" y="16857"/>
                    <a:pt x="22469" y="15741"/>
                    <a:pt x="23271" y="14939"/>
                  </a:cubicBezTo>
                  <a:cubicBezTo>
                    <a:pt x="22103" y="13702"/>
                    <a:pt x="20569" y="12952"/>
                    <a:pt x="18687" y="12725"/>
                  </a:cubicBezTo>
                  <a:lnTo>
                    <a:pt x="18687" y="33660"/>
                  </a:lnTo>
                  <a:lnTo>
                    <a:pt x="19994" y="34532"/>
                  </a:lnTo>
                  <a:cubicBezTo>
                    <a:pt x="21057" y="35247"/>
                    <a:pt x="21877" y="35787"/>
                    <a:pt x="22417" y="36170"/>
                  </a:cubicBezTo>
                  <a:cubicBezTo>
                    <a:pt x="22975" y="36554"/>
                    <a:pt x="23724" y="37129"/>
                    <a:pt x="24683" y="37931"/>
                  </a:cubicBezTo>
                  <a:cubicBezTo>
                    <a:pt x="25502" y="38576"/>
                    <a:pt x="26252" y="39308"/>
                    <a:pt x="26914" y="40110"/>
                  </a:cubicBezTo>
                  <a:cubicBezTo>
                    <a:pt x="27577" y="40947"/>
                    <a:pt x="28169" y="41818"/>
                    <a:pt x="28744" y="42725"/>
                  </a:cubicBezTo>
                  <a:cubicBezTo>
                    <a:pt x="29407" y="43753"/>
                    <a:pt x="29930" y="44869"/>
                    <a:pt x="30296" y="46036"/>
                  </a:cubicBezTo>
                  <a:cubicBezTo>
                    <a:pt x="30679" y="47379"/>
                    <a:pt x="30993" y="48721"/>
                    <a:pt x="31202" y="50098"/>
                  </a:cubicBezTo>
                  <a:cubicBezTo>
                    <a:pt x="31464" y="51754"/>
                    <a:pt x="31603" y="53445"/>
                    <a:pt x="31586" y="55153"/>
                  </a:cubicBezTo>
                  <a:cubicBezTo>
                    <a:pt x="31603" y="57820"/>
                    <a:pt x="31289" y="60504"/>
                    <a:pt x="30644" y="63102"/>
                  </a:cubicBezTo>
                  <a:cubicBezTo>
                    <a:pt x="30104" y="65385"/>
                    <a:pt x="29215" y="67581"/>
                    <a:pt x="28030" y="69621"/>
                  </a:cubicBezTo>
                  <a:cubicBezTo>
                    <a:pt x="26966" y="71399"/>
                    <a:pt x="25572" y="72985"/>
                    <a:pt x="23951" y="74275"/>
                  </a:cubicBezTo>
                  <a:cubicBezTo>
                    <a:pt x="22417" y="75478"/>
                    <a:pt x="20621" y="76314"/>
                    <a:pt x="18704" y="76715"/>
                  </a:cubicBezTo>
                  <a:lnTo>
                    <a:pt x="18704" y="80411"/>
                  </a:lnTo>
                  <a:lnTo>
                    <a:pt x="13544" y="80411"/>
                  </a:lnTo>
                  <a:lnTo>
                    <a:pt x="13544" y="76680"/>
                  </a:lnTo>
                  <a:cubicBezTo>
                    <a:pt x="12655" y="76506"/>
                    <a:pt x="11784" y="76245"/>
                    <a:pt x="10947" y="75896"/>
                  </a:cubicBezTo>
                  <a:cubicBezTo>
                    <a:pt x="10023" y="75530"/>
                    <a:pt x="9134" y="75077"/>
                    <a:pt x="8298" y="74536"/>
                  </a:cubicBezTo>
                  <a:cubicBezTo>
                    <a:pt x="7391" y="73961"/>
                    <a:pt x="6537" y="73316"/>
                    <a:pt x="5753" y="72584"/>
                  </a:cubicBezTo>
                  <a:cubicBezTo>
                    <a:pt x="4899" y="71782"/>
                    <a:pt x="4149" y="70893"/>
                    <a:pt x="3504" y="69917"/>
                  </a:cubicBezTo>
                  <a:cubicBezTo>
                    <a:pt x="2772" y="68871"/>
                    <a:pt x="2162" y="67738"/>
                    <a:pt x="1656" y="66553"/>
                  </a:cubicBezTo>
                  <a:cubicBezTo>
                    <a:pt x="1098" y="65228"/>
                    <a:pt x="698" y="63834"/>
                    <a:pt x="436" y="62422"/>
                  </a:cubicBezTo>
                  <a:cubicBezTo>
                    <a:pt x="140" y="60783"/>
                    <a:pt x="0" y="59110"/>
                    <a:pt x="0" y="57436"/>
                  </a:cubicBezTo>
                  <a:cubicBezTo>
                    <a:pt x="0" y="54891"/>
                    <a:pt x="506" y="52730"/>
                    <a:pt x="1517" y="50935"/>
                  </a:cubicBezTo>
                  <a:cubicBezTo>
                    <a:pt x="2510" y="49139"/>
                    <a:pt x="3731" y="48250"/>
                    <a:pt x="5160" y="48250"/>
                  </a:cubicBezTo>
                  <a:cubicBezTo>
                    <a:pt x="6589" y="48250"/>
                    <a:pt x="7810" y="49139"/>
                    <a:pt x="8821" y="50935"/>
                  </a:cubicBezTo>
                  <a:cubicBezTo>
                    <a:pt x="9832" y="52730"/>
                    <a:pt x="10320" y="54891"/>
                    <a:pt x="10320" y="57436"/>
                  </a:cubicBezTo>
                  <a:cubicBezTo>
                    <a:pt x="10337" y="58988"/>
                    <a:pt x="10110" y="60522"/>
                    <a:pt x="9657" y="61986"/>
                  </a:cubicBezTo>
                  <a:cubicBezTo>
                    <a:pt x="9204" y="63380"/>
                    <a:pt x="8611" y="64479"/>
                    <a:pt x="7844" y="65315"/>
                  </a:cubicBezTo>
                  <a:cubicBezTo>
                    <a:pt x="9309" y="66797"/>
                    <a:pt x="11209" y="67616"/>
                    <a:pt x="13544" y="67756"/>
                  </a:cubicBezTo>
                  <a:lnTo>
                    <a:pt x="13544" y="46751"/>
                  </a:lnTo>
                  <a:lnTo>
                    <a:pt x="12237" y="45897"/>
                  </a:lnTo>
                  <a:cubicBezTo>
                    <a:pt x="11174" y="45182"/>
                    <a:pt x="10372" y="44642"/>
                    <a:pt x="9814" y="44258"/>
                  </a:cubicBezTo>
                  <a:cubicBezTo>
                    <a:pt x="9274" y="43875"/>
                    <a:pt x="8507" y="43282"/>
                    <a:pt x="7565" y="42498"/>
                  </a:cubicBezTo>
                  <a:cubicBezTo>
                    <a:pt x="6746" y="41836"/>
                    <a:pt x="5997" y="41121"/>
                    <a:pt x="5317" y="40319"/>
                  </a:cubicBezTo>
                  <a:cubicBezTo>
                    <a:pt x="4672" y="39465"/>
                    <a:pt x="4062" y="38593"/>
                    <a:pt x="3504" y="37704"/>
                  </a:cubicBezTo>
                  <a:cubicBezTo>
                    <a:pt x="2842" y="36676"/>
                    <a:pt x="2319" y="35560"/>
                    <a:pt x="1953" y="34375"/>
                  </a:cubicBezTo>
                  <a:cubicBezTo>
                    <a:pt x="1552" y="33050"/>
                    <a:pt x="1238" y="31708"/>
                    <a:pt x="1029" y="30331"/>
                  </a:cubicBezTo>
                  <a:cubicBezTo>
                    <a:pt x="767" y="28658"/>
                    <a:pt x="628" y="26967"/>
                    <a:pt x="645" y="25276"/>
                  </a:cubicBezTo>
                  <a:cubicBezTo>
                    <a:pt x="628" y="22539"/>
                    <a:pt x="924" y="19803"/>
                    <a:pt x="1569" y="17118"/>
                  </a:cubicBezTo>
                  <a:cubicBezTo>
                    <a:pt x="2075" y="14800"/>
                    <a:pt x="2946" y="12569"/>
                    <a:pt x="4114" y="10512"/>
                  </a:cubicBezTo>
                  <a:cubicBezTo>
                    <a:pt x="5143" y="8699"/>
                    <a:pt x="6537" y="7130"/>
                    <a:pt x="8193" y="5875"/>
                  </a:cubicBezTo>
                  <a:cubicBezTo>
                    <a:pt x="9762" y="4672"/>
                    <a:pt x="11592" y="3905"/>
                    <a:pt x="13544" y="3592"/>
                  </a:cubicBezTo>
                  <a:close/>
                  <a:moveTo>
                    <a:pt x="13527" y="13562"/>
                  </a:moveTo>
                  <a:cubicBezTo>
                    <a:pt x="12586" y="14190"/>
                    <a:pt x="11906" y="15096"/>
                    <a:pt x="11557" y="16159"/>
                  </a:cubicBezTo>
                  <a:cubicBezTo>
                    <a:pt x="11139" y="17327"/>
                    <a:pt x="10930" y="18826"/>
                    <a:pt x="10930" y="20674"/>
                  </a:cubicBezTo>
                  <a:cubicBezTo>
                    <a:pt x="10930" y="24091"/>
                    <a:pt x="11784" y="26914"/>
                    <a:pt x="13510" y="29146"/>
                  </a:cubicBezTo>
                  <a:close/>
                  <a:moveTo>
                    <a:pt x="18687" y="51248"/>
                  </a:moveTo>
                  <a:lnTo>
                    <a:pt x="18687" y="66536"/>
                  </a:lnTo>
                  <a:cubicBezTo>
                    <a:pt x="20395" y="65280"/>
                    <a:pt x="21266" y="63014"/>
                    <a:pt x="21266" y="59720"/>
                  </a:cubicBezTo>
                  <a:cubicBezTo>
                    <a:pt x="21266" y="56321"/>
                    <a:pt x="20395" y="53497"/>
                    <a:pt x="18669" y="51266"/>
                  </a:cubicBezTo>
                  <a:close/>
                </a:path>
              </a:pathLst>
            </a:custGeom>
            <a:grpFill/>
            <a:ln w="19050" cap="rnd" cmpd="sng">
              <a:solidFill>
                <a:schemeClr val="bg1">
                  <a:lumMod val="75000"/>
                </a:schemeClr>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12667;p80">
            <a:extLst>
              <a:ext uri="{FF2B5EF4-FFF2-40B4-BE49-F238E27FC236}">
                <a16:creationId xmlns:a16="http://schemas.microsoft.com/office/drawing/2014/main" id="{EE556533-6DD8-5F84-2F6D-77EAE6BA0106}"/>
              </a:ext>
            </a:extLst>
          </p:cNvPr>
          <p:cNvGrpSpPr/>
          <p:nvPr/>
        </p:nvGrpSpPr>
        <p:grpSpPr>
          <a:xfrm>
            <a:off x="4043898" y="2528119"/>
            <a:ext cx="602154" cy="605040"/>
            <a:chOff x="1327676" y="2910480"/>
            <a:chExt cx="347934" cy="310024"/>
          </a:xfrm>
          <a:solidFill>
            <a:schemeClr val="tx1"/>
          </a:solidFill>
          <a:effectLst/>
        </p:grpSpPr>
        <p:sp>
          <p:nvSpPr>
            <p:cNvPr id="40" name="Google Shape;12668;p80">
              <a:extLst>
                <a:ext uri="{FF2B5EF4-FFF2-40B4-BE49-F238E27FC236}">
                  <a16:creationId xmlns:a16="http://schemas.microsoft.com/office/drawing/2014/main" id="{0A53F3F2-0453-958F-FF2C-66D1E0E43F50}"/>
                </a:ext>
              </a:extLst>
            </p:cNvPr>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669;p80">
              <a:extLst>
                <a:ext uri="{FF2B5EF4-FFF2-40B4-BE49-F238E27FC236}">
                  <a16:creationId xmlns:a16="http://schemas.microsoft.com/office/drawing/2014/main" id="{B2A8A7B5-981A-9358-8463-C9DF797F40CA}"/>
                </a:ext>
              </a:extLst>
            </p:cNvPr>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670;p80">
              <a:extLst>
                <a:ext uri="{FF2B5EF4-FFF2-40B4-BE49-F238E27FC236}">
                  <a16:creationId xmlns:a16="http://schemas.microsoft.com/office/drawing/2014/main" id="{36E0B9F7-6D21-4FF3-28C5-D756E7CB3737}"/>
                </a:ext>
              </a:extLst>
            </p:cNvPr>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12671;p80">
              <a:extLst>
                <a:ext uri="{FF2B5EF4-FFF2-40B4-BE49-F238E27FC236}">
                  <a16:creationId xmlns:a16="http://schemas.microsoft.com/office/drawing/2014/main" id="{0E476788-4E4B-11C7-8AEB-141C725F88C6}"/>
                </a:ext>
              </a:extLst>
            </p:cNvPr>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672;p80">
              <a:extLst>
                <a:ext uri="{FF2B5EF4-FFF2-40B4-BE49-F238E27FC236}">
                  <a16:creationId xmlns:a16="http://schemas.microsoft.com/office/drawing/2014/main" id="{366DFD6F-85FF-CDD2-25CC-765493557576}"/>
                </a:ext>
              </a:extLst>
            </p:cNvPr>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solidFill>
                <a:schemeClr val="bg1">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98780573-AC9E-DC06-AA0B-DC58208B9C67}"/>
            </a:ext>
          </a:extLst>
        </p:cNvPr>
        <p:cNvGrpSpPr/>
        <p:nvPr/>
      </p:nvGrpSpPr>
      <p:grpSpPr>
        <a:xfrm>
          <a:off x="0" y="0"/>
          <a:ext cx="0" cy="0"/>
          <a:chOff x="0" y="0"/>
          <a:chExt cx="0" cy="0"/>
        </a:xfrm>
      </p:grpSpPr>
      <p:cxnSp>
        <p:nvCxnSpPr>
          <p:cNvPr id="813" name="Google Shape;813;p42">
            <a:extLst>
              <a:ext uri="{FF2B5EF4-FFF2-40B4-BE49-F238E27FC236}">
                <a16:creationId xmlns:a16="http://schemas.microsoft.com/office/drawing/2014/main" id="{1384176C-E665-00AA-1AF6-A572F1A5E970}"/>
              </a:ext>
            </a:extLst>
          </p:cNvPr>
          <p:cNvCxnSpPr/>
          <p:nvPr/>
        </p:nvCxnSpPr>
        <p:spPr>
          <a:xfrm rot="-5400000" flipH="1">
            <a:off x="15519661" y="4033368"/>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4" name="Google Shape;375;p32">
            <a:extLst>
              <a:ext uri="{FF2B5EF4-FFF2-40B4-BE49-F238E27FC236}">
                <a16:creationId xmlns:a16="http://schemas.microsoft.com/office/drawing/2014/main" id="{C7584D75-1D0B-1EEC-60B3-BBD2ECD4316A}"/>
              </a:ext>
            </a:extLst>
          </p:cNvPr>
          <p:cNvSpPr txBox="1">
            <a:spLocks/>
          </p:cNvSpPr>
          <p:nvPr/>
        </p:nvSpPr>
        <p:spPr>
          <a:xfrm>
            <a:off x="10655119" y="1409284"/>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تعریف معاملات الگوریتمی</a:t>
            </a:r>
            <a:endParaRPr lang="en-GB" sz="3200" b="0" dirty="0">
              <a:ln w="19050">
                <a:solidFill>
                  <a:schemeClr val="tx1">
                    <a:lumMod val="95000"/>
                  </a:schemeClr>
                </a:solidFill>
              </a:ln>
              <a:noFill/>
              <a:cs typeface="B Koodak" panose="00000700000000000000" pitchFamily="2" charset="-78"/>
            </a:endParaRPr>
          </a:p>
        </p:txBody>
      </p:sp>
      <p:sp>
        <p:nvSpPr>
          <p:cNvPr id="43" name="Google Shape;375;p32">
            <a:extLst>
              <a:ext uri="{FF2B5EF4-FFF2-40B4-BE49-F238E27FC236}">
                <a16:creationId xmlns:a16="http://schemas.microsoft.com/office/drawing/2014/main" id="{5A8844AA-4DF8-8A65-FB7A-F1FF667DE161}"/>
              </a:ext>
            </a:extLst>
          </p:cNvPr>
          <p:cNvSpPr txBox="1">
            <a:spLocks/>
          </p:cNvSpPr>
          <p:nvPr/>
        </p:nvSpPr>
        <p:spPr>
          <a:xfrm>
            <a:off x="9968681" y="2281753"/>
            <a:ext cx="6852838"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مزایای معاملات خودکار در بازار سهام</a:t>
            </a:r>
            <a:endParaRPr lang="en-GB" sz="3200" b="0" dirty="0">
              <a:ln w="19050">
                <a:solidFill>
                  <a:schemeClr val="tx1">
                    <a:lumMod val="95000"/>
                  </a:schemeClr>
                </a:solidFill>
              </a:ln>
              <a:noFill/>
              <a:cs typeface="B Koodak" panose="00000700000000000000" pitchFamily="2" charset="-78"/>
            </a:endParaRPr>
          </a:p>
        </p:txBody>
      </p:sp>
      <p:sp>
        <p:nvSpPr>
          <p:cNvPr id="44" name="Google Shape;375;p32">
            <a:extLst>
              <a:ext uri="{FF2B5EF4-FFF2-40B4-BE49-F238E27FC236}">
                <a16:creationId xmlns:a16="http://schemas.microsoft.com/office/drawing/2014/main" id="{62923A54-F5A1-8289-3554-E2F8EAD1EAB8}"/>
              </a:ext>
            </a:extLst>
          </p:cNvPr>
          <p:cNvSpPr txBox="1">
            <a:spLocks/>
          </p:cNvSpPr>
          <p:nvPr/>
        </p:nvSpPr>
        <p:spPr>
          <a:xfrm>
            <a:off x="10655119" y="256299"/>
            <a:ext cx="6375321"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معاملات الگوریتمی و هوش مصنوعی</a:t>
            </a:r>
            <a:endParaRPr lang="en-GB" sz="4000" b="0" dirty="0">
              <a:ln w="19050">
                <a:solidFill>
                  <a:schemeClr val="bg1"/>
                </a:solidFill>
              </a:ln>
              <a:noFill/>
              <a:cs typeface="B Koodak" panose="00000700000000000000" pitchFamily="2" charset="-78"/>
            </a:endParaRPr>
          </a:p>
        </p:txBody>
      </p:sp>
      <p:sp>
        <p:nvSpPr>
          <p:cNvPr id="45" name="Google Shape;375;p32">
            <a:extLst>
              <a:ext uri="{FF2B5EF4-FFF2-40B4-BE49-F238E27FC236}">
                <a16:creationId xmlns:a16="http://schemas.microsoft.com/office/drawing/2014/main" id="{66148CE0-A8A2-068A-F06E-8C68EC5E4E67}"/>
              </a:ext>
            </a:extLst>
          </p:cNvPr>
          <p:cNvSpPr txBox="1">
            <a:spLocks/>
          </p:cNvSpPr>
          <p:nvPr/>
        </p:nvSpPr>
        <p:spPr>
          <a:xfrm>
            <a:off x="9302931" y="3221455"/>
            <a:ext cx="7518588"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نمونه‌های واقعی از سیستم‌های مبتنی بر هوش مصنوعی</a:t>
            </a:r>
            <a:endParaRPr lang="en-GB" sz="3200" b="0" dirty="0">
              <a:ln w="19050">
                <a:solidFill>
                  <a:schemeClr val="tx1">
                    <a:lumMod val="95000"/>
                  </a:schemeClr>
                </a:solidFill>
              </a:ln>
              <a:noFill/>
              <a:cs typeface="B Koodak" panose="00000700000000000000" pitchFamily="2" charset="-78"/>
            </a:endParaRPr>
          </a:p>
        </p:txBody>
      </p:sp>
      <p:sp>
        <p:nvSpPr>
          <p:cNvPr id="2" name="Google Shape;375;p32">
            <a:extLst>
              <a:ext uri="{FF2B5EF4-FFF2-40B4-BE49-F238E27FC236}">
                <a16:creationId xmlns:a16="http://schemas.microsoft.com/office/drawing/2014/main" id="{C1E36DAE-B493-86F8-75FB-B193EFD8A3D9}"/>
              </a:ext>
            </a:extLst>
          </p:cNvPr>
          <p:cNvSpPr txBox="1">
            <a:spLocks/>
          </p:cNvSpPr>
          <p:nvPr/>
        </p:nvSpPr>
        <p:spPr>
          <a:xfrm>
            <a:off x="0" y="223038"/>
            <a:ext cx="701114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تحلیل داده‌های بزرگ و یادگیری ماشین</a:t>
            </a:r>
            <a:endParaRPr lang="en-GB" sz="4000" b="0" dirty="0">
              <a:ln w="19050">
                <a:solidFill>
                  <a:schemeClr val="bg1"/>
                </a:solidFill>
              </a:ln>
              <a:noFill/>
              <a:cs typeface="B Koodak" panose="00000700000000000000" pitchFamily="2" charset="-78"/>
            </a:endParaRPr>
          </a:p>
        </p:txBody>
      </p:sp>
      <p:sp>
        <p:nvSpPr>
          <p:cNvPr id="8" name="Google Shape;375;p32">
            <a:extLst>
              <a:ext uri="{FF2B5EF4-FFF2-40B4-BE49-F238E27FC236}">
                <a16:creationId xmlns:a16="http://schemas.microsoft.com/office/drawing/2014/main" id="{0FB11FF4-1547-F39D-C4B2-D3ABF7FDEF9E}"/>
              </a:ext>
            </a:extLst>
          </p:cNvPr>
          <p:cNvSpPr txBox="1">
            <a:spLocks/>
          </p:cNvSpPr>
          <p:nvPr/>
        </p:nvSpPr>
        <p:spPr>
          <a:xfrm>
            <a:off x="150884" y="2074637"/>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600" b="0" dirty="0">
                <a:ln w="19050">
                  <a:solidFill>
                    <a:schemeClr val="tx1">
                      <a:lumMod val="95000"/>
                    </a:schemeClr>
                  </a:solidFill>
                </a:ln>
                <a:solidFill>
                  <a:schemeClr val="tx1"/>
                </a:solidFill>
                <a:latin typeface="Syne Extra Bold" pitchFamily="34" charset="0"/>
                <a:ea typeface="Syne Extra Bold" pitchFamily="34" charset="-122"/>
                <a:cs typeface="B Koodak" panose="00000700000000000000" pitchFamily="2" charset="-78"/>
              </a:rPr>
              <a:t>روش های مدرن تحلیل داده</a:t>
            </a:r>
            <a:endParaRPr lang="en-GB" sz="3600" b="0" dirty="0">
              <a:ln w="19050">
                <a:solidFill>
                  <a:schemeClr val="tx1">
                    <a:lumMod val="95000"/>
                  </a:schemeClr>
                </a:solidFill>
              </a:ln>
              <a:solidFill>
                <a:schemeClr val="tx1"/>
              </a:solidFill>
              <a:cs typeface="B Koodak" panose="00000700000000000000" pitchFamily="2" charset="-78"/>
            </a:endParaRPr>
          </a:p>
        </p:txBody>
      </p:sp>
      <p:sp>
        <p:nvSpPr>
          <p:cNvPr id="9" name="Google Shape;375;p32">
            <a:extLst>
              <a:ext uri="{FF2B5EF4-FFF2-40B4-BE49-F238E27FC236}">
                <a16:creationId xmlns:a16="http://schemas.microsoft.com/office/drawing/2014/main" id="{EED34162-E792-6547-2E28-6CE89E418DC5}"/>
              </a:ext>
            </a:extLst>
          </p:cNvPr>
          <p:cNvSpPr txBox="1">
            <a:spLocks/>
          </p:cNvSpPr>
          <p:nvPr/>
        </p:nvSpPr>
        <p:spPr>
          <a:xfrm>
            <a:off x="283601" y="2074638"/>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endParaRPr lang="en-GB" sz="2500" b="0" dirty="0">
              <a:ln w="19050">
                <a:solidFill>
                  <a:schemeClr val="tx1">
                    <a:lumMod val="95000"/>
                  </a:schemeClr>
                </a:solidFill>
              </a:ln>
              <a:solidFill>
                <a:schemeClr val="tx1"/>
              </a:solidFill>
              <a:cs typeface="B Koodak" panose="00000700000000000000" pitchFamily="2" charset="-78"/>
            </a:endParaRPr>
          </a:p>
        </p:txBody>
      </p:sp>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6701A6CD-F9BD-AFF0-22F1-EF560F77BAFB}"/>
                  </a:ext>
                </a:extLst>
              </p:cNvPr>
              <p:cNvGraphicFramePr>
                <a:graphicFrameLocks noChangeAspect="1"/>
              </p:cNvGraphicFramePr>
              <p:nvPr/>
            </p:nvGraphicFramePr>
            <p:xfrm>
              <a:off x="6336239" y="1193880"/>
              <a:ext cx="2698723" cy="2755739"/>
            </p:xfrm>
            <a:graphic>
              <a:graphicData uri="http://schemas.microsoft.com/office/drawing/2017/model3d">
                <am3d:model3d r:embed="rId3">
                  <am3d:spPr>
                    <a:xfrm>
                      <a:off x="0" y="0"/>
                      <a:ext cx="2698723" cy="2755739"/>
                    </a:xfrm>
                    <a:prstGeom prst="rect">
                      <a:avLst/>
                    </a:prstGeom>
                  </am3d:spPr>
                  <am3d:camera>
                    <am3d:pos x="0" y="0" z="66532864"/>
                    <am3d:up dx="0" dy="36000000" dz="0"/>
                    <am3d:lookAt x="0" y="0" z="0"/>
                    <am3d:perspective fov="2700000"/>
                  </am3d:camera>
                  <am3d:trans>
                    <am3d:meterPerModelUnit n="138899" d="1000000"/>
                    <am3d:preTrans dx="0" dy="0" dz="0"/>
                    <am3d:scale>
                      <am3d:sx n="1000000" d="1000000"/>
                      <am3d:sy n="1000000" d="1000000"/>
                      <am3d:sz n="1000000" d="1000000"/>
                    </am3d:scale>
                    <am3d:rot ax="1033142" ay="3642617" az="907522"/>
                    <am3d:postTrans dx="0" dy="0" dz="0"/>
                  </am3d:trans>
                  <am3d:raster rName="Office3DRenderer" rVer="16.0.8326">
                    <am3d:blip r:embed="rId4"/>
                  </am3d:raster>
                  <am3d:objViewport viewportSz="39530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6701A6CD-F9BD-AFF0-22F1-EF560F77BAFB}"/>
                  </a:ext>
                </a:extLst>
              </p:cNvPr>
              <p:cNvPicPr>
                <a:picLocks noGrp="1" noRot="1" noChangeAspect="1" noMove="1" noResize="1" noEditPoints="1" noAdjustHandles="1" noChangeArrowheads="1" noChangeShapeType="1" noCrop="1"/>
              </p:cNvPicPr>
              <p:nvPr/>
            </p:nvPicPr>
            <p:blipFill>
              <a:blip r:embed="rId4"/>
              <a:stretch>
                <a:fillRect/>
              </a:stretch>
            </p:blipFill>
            <p:spPr>
              <a:xfrm>
                <a:off x="6336239" y="1193880"/>
                <a:ext cx="2698723" cy="2755739"/>
              </a:xfrm>
              <a:prstGeom prst="rect">
                <a:avLst/>
              </a:prstGeom>
            </p:spPr>
          </p:pic>
        </mc:Fallback>
      </mc:AlternateContent>
      <p:cxnSp>
        <p:nvCxnSpPr>
          <p:cNvPr id="3" name="Google Shape;1278;p58">
            <a:extLst>
              <a:ext uri="{FF2B5EF4-FFF2-40B4-BE49-F238E27FC236}">
                <a16:creationId xmlns:a16="http://schemas.microsoft.com/office/drawing/2014/main" id="{D6904A27-5A7C-75DC-9F31-936496031D96}"/>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5" name="Oval 4">
            <a:extLst>
              <a:ext uri="{FF2B5EF4-FFF2-40B4-BE49-F238E27FC236}">
                <a16:creationId xmlns:a16="http://schemas.microsoft.com/office/drawing/2014/main" id="{ABAD65AB-EA6B-A794-9A7A-1FA371A8F9AE}"/>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13/4</a:t>
            </a:r>
          </a:p>
        </p:txBody>
      </p:sp>
      <p:cxnSp>
        <p:nvCxnSpPr>
          <p:cNvPr id="6" name="Google Shape;1278;p58">
            <a:extLst>
              <a:ext uri="{FF2B5EF4-FFF2-40B4-BE49-F238E27FC236}">
                <a16:creationId xmlns:a16="http://schemas.microsoft.com/office/drawing/2014/main" id="{37E6A29C-5F81-94A9-27E5-BF61B84A84A6}"/>
              </a:ext>
            </a:extLst>
          </p:cNvPr>
          <p:cNvCxnSpPr>
            <a:cxnSpLocks/>
            <a:endCxn id="5"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extLst>
      <p:ext uri="{BB962C8B-B14F-4D97-AF65-F5344CB8AC3E}">
        <p14:creationId xmlns:p14="http://schemas.microsoft.com/office/powerpoint/2010/main" val="6922705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723FE58D-F416-77F3-2F62-6A02C5CE3F83}"/>
            </a:ext>
          </a:extLst>
        </p:cNvPr>
        <p:cNvGrpSpPr/>
        <p:nvPr/>
      </p:nvGrpSpPr>
      <p:grpSpPr>
        <a:xfrm>
          <a:off x="0" y="0"/>
          <a:ext cx="0" cy="0"/>
          <a:chOff x="0" y="0"/>
          <a:chExt cx="0" cy="0"/>
        </a:xfrm>
      </p:grpSpPr>
      <p:cxnSp>
        <p:nvCxnSpPr>
          <p:cNvPr id="813" name="Google Shape;813;p42">
            <a:extLst>
              <a:ext uri="{FF2B5EF4-FFF2-40B4-BE49-F238E27FC236}">
                <a16:creationId xmlns:a16="http://schemas.microsoft.com/office/drawing/2014/main" id="{A1C52143-4679-901A-518D-23CD00CBD141}"/>
              </a:ext>
            </a:extLst>
          </p:cNvPr>
          <p:cNvCxnSpPr/>
          <p:nvPr/>
        </p:nvCxnSpPr>
        <p:spPr>
          <a:xfrm rot="-5400000" flipH="1">
            <a:off x="15519661" y="4033368"/>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4" name="Google Shape;375;p32">
            <a:extLst>
              <a:ext uri="{FF2B5EF4-FFF2-40B4-BE49-F238E27FC236}">
                <a16:creationId xmlns:a16="http://schemas.microsoft.com/office/drawing/2014/main" id="{C6763CC2-9B3A-6C10-A158-14C59F32D8D0}"/>
              </a:ext>
            </a:extLst>
          </p:cNvPr>
          <p:cNvSpPr txBox="1">
            <a:spLocks/>
          </p:cNvSpPr>
          <p:nvPr/>
        </p:nvSpPr>
        <p:spPr>
          <a:xfrm>
            <a:off x="10655119" y="1409284"/>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تعریف معاملات الگوریتمی</a:t>
            </a:r>
            <a:endParaRPr lang="en-GB" sz="3200" b="0" dirty="0">
              <a:ln w="19050">
                <a:solidFill>
                  <a:schemeClr val="tx1">
                    <a:lumMod val="95000"/>
                  </a:schemeClr>
                </a:solidFill>
              </a:ln>
              <a:noFill/>
              <a:cs typeface="B Koodak" panose="00000700000000000000" pitchFamily="2" charset="-78"/>
            </a:endParaRPr>
          </a:p>
        </p:txBody>
      </p:sp>
      <p:sp>
        <p:nvSpPr>
          <p:cNvPr id="43" name="Google Shape;375;p32">
            <a:extLst>
              <a:ext uri="{FF2B5EF4-FFF2-40B4-BE49-F238E27FC236}">
                <a16:creationId xmlns:a16="http://schemas.microsoft.com/office/drawing/2014/main" id="{B4D980DE-3C11-28BC-B322-76F7F6192CE0}"/>
              </a:ext>
            </a:extLst>
          </p:cNvPr>
          <p:cNvSpPr txBox="1">
            <a:spLocks/>
          </p:cNvSpPr>
          <p:nvPr/>
        </p:nvSpPr>
        <p:spPr>
          <a:xfrm>
            <a:off x="9968681" y="2281753"/>
            <a:ext cx="6852838"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مزایای معاملات خودکار در بازار سهام</a:t>
            </a:r>
            <a:endParaRPr lang="en-GB" sz="3200" b="0" dirty="0">
              <a:ln w="19050">
                <a:solidFill>
                  <a:schemeClr val="tx1">
                    <a:lumMod val="95000"/>
                  </a:schemeClr>
                </a:solidFill>
              </a:ln>
              <a:noFill/>
              <a:cs typeface="B Koodak" panose="00000700000000000000" pitchFamily="2" charset="-78"/>
            </a:endParaRPr>
          </a:p>
        </p:txBody>
      </p:sp>
      <p:sp>
        <p:nvSpPr>
          <p:cNvPr id="44" name="Google Shape;375;p32">
            <a:extLst>
              <a:ext uri="{FF2B5EF4-FFF2-40B4-BE49-F238E27FC236}">
                <a16:creationId xmlns:a16="http://schemas.microsoft.com/office/drawing/2014/main" id="{8F7F8E2A-C2D5-06C5-42CD-52F90F3118B5}"/>
              </a:ext>
            </a:extLst>
          </p:cNvPr>
          <p:cNvSpPr txBox="1">
            <a:spLocks/>
          </p:cNvSpPr>
          <p:nvPr/>
        </p:nvSpPr>
        <p:spPr>
          <a:xfrm>
            <a:off x="10655119" y="256299"/>
            <a:ext cx="6375321"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معاملات الگوریتمی و هوش مصنوعی</a:t>
            </a:r>
            <a:endParaRPr lang="en-GB" sz="4000" b="0" dirty="0">
              <a:ln w="19050">
                <a:solidFill>
                  <a:schemeClr val="bg1"/>
                </a:solidFill>
              </a:ln>
              <a:noFill/>
              <a:cs typeface="B Koodak" panose="00000700000000000000" pitchFamily="2" charset="-78"/>
            </a:endParaRPr>
          </a:p>
        </p:txBody>
      </p:sp>
      <p:sp>
        <p:nvSpPr>
          <p:cNvPr id="45" name="Google Shape;375;p32">
            <a:extLst>
              <a:ext uri="{FF2B5EF4-FFF2-40B4-BE49-F238E27FC236}">
                <a16:creationId xmlns:a16="http://schemas.microsoft.com/office/drawing/2014/main" id="{C943D212-66BD-E3E3-E406-96961A86C71B}"/>
              </a:ext>
            </a:extLst>
          </p:cNvPr>
          <p:cNvSpPr txBox="1">
            <a:spLocks/>
          </p:cNvSpPr>
          <p:nvPr/>
        </p:nvSpPr>
        <p:spPr>
          <a:xfrm>
            <a:off x="9302931" y="3221455"/>
            <a:ext cx="7518588"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نمونه‌های واقعی از سیستم‌های مبتنی بر هوش مصنوعی</a:t>
            </a:r>
            <a:endParaRPr lang="en-GB" sz="3200" b="0" dirty="0">
              <a:ln w="19050">
                <a:solidFill>
                  <a:schemeClr val="tx1">
                    <a:lumMod val="95000"/>
                  </a:schemeClr>
                </a:solidFill>
              </a:ln>
              <a:noFill/>
              <a:cs typeface="B Koodak" panose="00000700000000000000" pitchFamily="2" charset="-78"/>
            </a:endParaRPr>
          </a:p>
        </p:txBody>
      </p:sp>
      <p:sp>
        <p:nvSpPr>
          <p:cNvPr id="2" name="Google Shape;375;p32">
            <a:extLst>
              <a:ext uri="{FF2B5EF4-FFF2-40B4-BE49-F238E27FC236}">
                <a16:creationId xmlns:a16="http://schemas.microsoft.com/office/drawing/2014/main" id="{7BE40641-CB81-BC40-70C9-724FA1140170}"/>
              </a:ext>
            </a:extLst>
          </p:cNvPr>
          <p:cNvSpPr txBox="1">
            <a:spLocks/>
          </p:cNvSpPr>
          <p:nvPr/>
        </p:nvSpPr>
        <p:spPr>
          <a:xfrm>
            <a:off x="0" y="223038"/>
            <a:ext cx="701114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تحلیل داده‌های بزرگ و یادگیری ماشین</a:t>
            </a:r>
            <a:endParaRPr lang="en-GB" sz="4000" b="0" dirty="0">
              <a:ln w="19050">
                <a:solidFill>
                  <a:schemeClr val="bg1"/>
                </a:solidFill>
              </a:ln>
              <a:noFill/>
              <a:cs typeface="B Koodak" panose="00000700000000000000" pitchFamily="2" charset="-78"/>
            </a:endParaRPr>
          </a:p>
        </p:txBody>
      </p:sp>
      <p:sp>
        <p:nvSpPr>
          <p:cNvPr id="8" name="Google Shape;375;p32">
            <a:extLst>
              <a:ext uri="{FF2B5EF4-FFF2-40B4-BE49-F238E27FC236}">
                <a16:creationId xmlns:a16="http://schemas.microsoft.com/office/drawing/2014/main" id="{D5D2ACA9-A1DF-4827-507B-88A452F1FD7D}"/>
              </a:ext>
            </a:extLst>
          </p:cNvPr>
          <p:cNvSpPr txBox="1">
            <a:spLocks/>
          </p:cNvSpPr>
          <p:nvPr/>
        </p:nvSpPr>
        <p:spPr>
          <a:xfrm>
            <a:off x="-873039" y="903923"/>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2500" b="0" dirty="0">
                <a:ln w="19050">
                  <a:solidFill>
                    <a:schemeClr val="tx1">
                      <a:lumMod val="95000"/>
                    </a:schemeClr>
                  </a:solidFill>
                </a:ln>
                <a:solidFill>
                  <a:schemeClr val="tx1"/>
                </a:solidFill>
                <a:latin typeface="Syne Extra Bold" pitchFamily="34" charset="0"/>
                <a:ea typeface="Syne Extra Bold" pitchFamily="34" charset="-122"/>
                <a:cs typeface="B Koodak" panose="00000700000000000000" pitchFamily="2" charset="-78"/>
              </a:rPr>
              <a:t>روش های مدرن تحلیل داده</a:t>
            </a:r>
            <a:endParaRPr lang="en-GB" sz="2500" b="0" dirty="0">
              <a:ln w="19050">
                <a:solidFill>
                  <a:schemeClr val="tx1">
                    <a:lumMod val="95000"/>
                  </a:schemeClr>
                </a:solidFill>
              </a:ln>
              <a:solidFill>
                <a:schemeClr val="tx1"/>
              </a:solidFill>
              <a:cs typeface="B Koodak" panose="00000700000000000000" pitchFamily="2" charset="-78"/>
            </a:endParaRPr>
          </a:p>
        </p:txBody>
      </p:sp>
      <p:sp>
        <p:nvSpPr>
          <p:cNvPr id="9" name="Google Shape;375;p32">
            <a:extLst>
              <a:ext uri="{FF2B5EF4-FFF2-40B4-BE49-F238E27FC236}">
                <a16:creationId xmlns:a16="http://schemas.microsoft.com/office/drawing/2014/main" id="{10591AA7-A14D-50AA-2408-3785CC0CA9B0}"/>
              </a:ext>
            </a:extLst>
          </p:cNvPr>
          <p:cNvSpPr txBox="1">
            <a:spLocks/>
          </p:cNvSpPr>
          <p:nvPr/>
        </p:nvSpPr>
        <p:spPr>
          <a:xfrm>
            <a:off x="283601" y="2074638"/>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endParaRPr lang="en-GB" sz="2500" b="0" dirty="0">
              <a:ln w="19050">
                <a:solidFill>
                  <a:schemeClr val="tx1">
                    <a:lumMod val="95000"/>
                  </a:schemeClr>
                </a:solidFill>
              </a:ln>
              <a:solidFill>
                <a:schemeClr val="tx1"/>
              </a:solidFill>
              <a:cs typeface="B Koodak" panose="00000700000000000000" pitchFamily="2" charset="-78"/>
            </a:endParaRPr>
          </a:p>
        </p:txBody>
      </p:sp>
      <p:sp>
        <p:nvSpPr>
          <p:cNvPr id="13" name="TextBox 12">
            <a:extLst>
              <a:ext uri="{FF2B5EF4-FFF2-40B4-BE49-F238E27FC236}">
                <a16:creationId xmlns:a16="http://schemas.microsoft.com/office/drawing/2014/main" id="{C7BC45EB-14CE-85E2-1051-10CC6D348059}"/>
              </a:ext>
            </a:extLst>
          </p:cNvPr>
          <p:cNvSpPr txBox="1"/>
          <p:nvPr/>
        </p:nvSpPr>
        <p:spPr>
          <a:xfrm>
            <a:off x="3832859" y="1917820"/>
            <a:ext cx="883223" cy="369332"/>
          </a:xfrm>
          <a:prstGeom prst="rect">
            <a:avLst/>
          </a:prstGeom>
          <a:noFill/>
        </p:spPr>
        <p:txBody>
          <a:bodyPr wrap="square">
            <a:spAutoFit/>
          </a:bodyPr>
          <a:lstStyle/>
          <a:p>
            <a:pPr algn="r" rtl="1"/>
            <a:r>
              <a:rPr lang="fa-IR" sz="1800" b="1" dirty="0">
                <a:solidFill>
                  <a:schemeClr val="tx1"/>
                </a:solidFill>
              </a:rPr>
              <a:t> LSTM</a:t>
            </a:r>
          </a:p>
        </p:txBody>
      </p:sp>
      <p:sp>
        <p:nvSpPr>
          <p:cNvPr id="15" name="TextBox 14">
            <a:extLst>
              <a:ext uri="{FF2B5EF4-FFF2-40B4-BE49-F238E27FC236}">
                <a16:creationId xmlns:a16="http://schemas.microsoft.com/office/drawing/2014/main" id="{1D8B4B0B-B2F7-275E-0A6A-CACAF542A3B7}"/>
              </a:ext>
            </a:extLst>
          </p:cNvPr>
          <p:cNvSpPr txBox="1"/>
          <p:nvPr/>
        </p:nvSpPr>
        <p:spPr>
          <a:xfrm>
            <a:off x="3215064" y="2969556"/>
            <a:ext cx="1327785" cy="369332"/>
          </a:xfrm>
          <a:prstGeom prst="rect">
            <a:avLst/>
          </a:prstGeom>
          <a:noFill/>
        </p:spPr>
        <p:txBody>
          <a:bodyPr wrap="square">
            <a:spAutoFit/>
          </a:bodyPr>
          <a:lstStyle/>
          <a:p>
            <a:pPr algn="r" rtl="1"/>
            <a:r>
              <a:rPr lang="en-US" sz="1800" b="1" dirty="0">
                <a:solidFill>
                  <a:schemeClr val="tx1"/>
                </a:solidFill>
              </a:rPr>
              <a:t>A</a:t>
            </a:r>
            <a:r>
              <a:rPr lang="fa-IR" sz="1800" b="1" dirty="0">
                <a:solidFill>
                  <a:schemeClr val="tx1"/>
                </a:solidFill>
              </a:rPr>
              <a:t>nn</a:t>
            </a:r>
          </a:p>
        </p:txBody>
      </p:sp>
      <p:sp>
        <p:nvSpPr>
          <p:cNvPr id="17" name="TextBox 16">
            <a:extLst>
              <a:ext uri="{FF2B5EF4-FFF2-40B4-BE49-F238E27FC236}">
                <a16:creationId xmlns:a16="http://schemas.microsoft.com/office/drawing/2014/main" id="{AB98B446-0456-5F17-E0D4-616B6B6C594A}"/>
              </a:ext>
            </a:extLst>
          </p:cNvPr>
          <p:cNvSpPr txBox="1"/>
          <p:nvPr/>
        </p:nvSpPr>
        <p:spPr>
          <a:xfrm>
            <a:off x="1172557" y="1965766"/>
            <a:ext cx="749708" cy="369332"/>
          </a:xfrm>
          <a:prstGeom prst="rect">
            <a:avLst/>
          </a:prstGeom>
          <a:noFill/>
        </p:spPr>
        <p:txBody>
          <a:bodyPr wrap="square">
            <a:spAutoFit/>
          </a:bodyPr>
          <a:lstStyle/>
          <a:p>
            <a:pPr algn="r" rtl="1"/>
            <a:r>
              <a:rPr lang="fa-IR" sz="1800" b="1" dirty="0">
                <a:solidFill>
                  <a:schemeClr val="tx1"/>
                </a:solidFill>
              </a:rPr>
              <a:t>Rnn</a:t>
            </a:r>
          </a:p>
        </p:txBody>
      </p:sp>
      <p:sp>
        <p:nvSpPr>
          <p:cNvPr id="19" name="TextBox 18">
            <a:extLst>
              <a:ext uri="{FF2B5EF4-FFF2-40B4-BE49-F238E27FC236}">
                <a16:creationId xmlns:a16="http://schemas.microsoft.com/office/drawing/2014/main" id="{594B2CD8-246B-08E1-33CD-2D0CD75542D0}"/>
              </a:ext>
            </a:extLst>
          </p:cNvPr>
          <p:cNvSpPr txBox="1"/>
          <p:nvPr/>
        </p:nvSpPr>
        <p:spPr>
          <a:xfrm>
            <a:off x="798265" y="2984945"/>
            <a:ext cx="1241204" cy="369332"/>
          </a:xfrm>
          <a:prstGeom prst="rect">
            <a:avLst/>
          </a:prstGeom>
          <a:noFill/>
        </p:spPr>
        <p:txBody>
          <a:bodyPr wrap="square">
            <a:spAutoFit/>
          </a:bodyPr>
          <a:lstStyle/>
          <a:p>
            <a:pPr algn="r" rtl="1"/>
            <a:r>
              <a:rPr lang="fa-IR" sz="1800" b="1" dirty="0">
                <a:solidFill>
                  <a:schemeClr val="tx1"/>
                </a:solidFill>
              </a:rPr>
              <a:t>XGBoost</a:t>
            </a:r>
          </a:p>
        </p:txBody>
      </p:sp>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BFDC636A-AD04-0F40-8CDF-C76EEAD115DB}"/>
                  </a:ext>
                </a:extLst>
              </p:cNvPr>
              <p:cNvGraphicFramePr>
                <a:graphicFrameLocks noChangeAspect="1"/>
              </p:cNvGraphicFramePr>
              <p:nvPr>
                <p:extLst>
                  <p:ext uri="{D42A27DB-BD31-4B8C-83A1-F6EECF244321}">
                    <p14:modId xmlns:p14="http://schemas.microsoft.com/office/powerpoint/2010/main" val="1492873835"/>
                  </p:ext>
                </p:extLst>
              </p:nvPr>
            </p:nvGraphicFramePr>
            <p:xfrm>
              <a:off x="6336239" y="1193880"/>
              <a:ext cx="2698723" cy="2755739"/>
            </p:xfrm>
            <a:graphic>
              <a:graphicData uri="http://schemas.microsoft.com/office/drawing/2017/model3d">
                <am3d:model3d r:embed="rId3">
                  <am3d:spPr>
                    <a:xfrm>
                      <a:off x="0" y="0"/>
                      <a:ext cx="2698723" cy="2755739"/>
                    </a:xfrm>
                    <a:prstGeom prst="rect">
                      <a:avLst/>
                    </a:prstGeom>
                  </am3d:spPr>
                  <am3d:camera>
                    <am3d:pos x="0" y="0" z="66532864"/>
                    <am3d:up dx="0" dy="36000000" dz="0"/>
                    <am3d:lookAt x="0" y="0" z="0"/>
                    <am3d:perspective fov="2700000"/>
                  </am3d:camera>
                  <am3d:trans>
                    <am3d:meterPerModelUnit n="138899" d="1000000"/>
                    <am3d:preTrans dx="0" dy="0" dz="0"/>
                    <am3d:scale>
                      <am3d:sx n="1000000" d="1000000"/>
                      <am3d:sy n="1000000" d="1000000"/>
                      <am3d:sz n="1000000" d="1000000"/>
                    </am3d:scale>
                    <am3d:rot ax="1033142" ay="3642617" az="907522"/>
                    <am3d:postTrans dx="0" dy="0" dz="0"/>
                  </am3d:trans>
                  <am3d:raster rName="Office3DRenderer" rVer="16.0.8326">
                    <am3d:blip r:embed="rId4"/>
                  </am3d:raster>
                  <am3d:objViewport viewportSz="39530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BFDC636A-AD04-0F40-8CDF-C76EEAD115DB}"/>
                  </a:ext>
                </a:extLst>
              </p:cNvPr>
              <p:cNvPicPr>
                <a:picLocks noGrp="1" noRot="1" noChangeAspect="1" noMove="1" noResize="1" noEditPoints="1" noAdjustHandles="1" noChangeArrowheads="1" noChangeShapeType="1" noCrop="1"/>
              </p:cNvPicPr>
              <p:nvPr/>
            </p:nvPicPr>
            <p:blipFill>
              <a:blip r:embed="rId4"/>
              <a:stretch>
                <a:fillRect/>
              </a:stretch>
            </p:blipFill>
            <p:spPr>
              <a:xfrm>
                <a:off x="6336239" y="1193880"/>
                <a:ext cx="2698723" cy="2755739"/>
              </a:xfrm>
              <a:prstGeom prst="rect">
                <a:avLst/>
              </a:prstGeom>
            </p:spPr>
          </p:pic>
        </mc:Fallback>
      </mc:AlternateContent>
      <p:cxnSp>
        <p:nvCxnSpPr>
          <p:cNvPr id="7" name="Google Shape;706;p38">
            <a:extLst>
              <a:ext uri="{FF2B5EF4-FFF2-40B4-BE49-F238E27FC236}">
                <a16:creationId xmlns:a16="http://schemas.microsoft.com/office/drawing/2014/main" id="{E7731C9C-D966-9D37-7D23-0D0F54C2DC27}"/>
              </a:ext>
            </a:extLst>
          </p:cNvPr>
          <p:cNvCxnSpPr>
            <a:cxnSpLocks/>
          </p:cNvCxnSpPr>
          <p:nvPr/>
        </p:nvCxnSpPr>
        <p:spPr>
          <a:xfrm>
            <a:off x="254248" y="2632846"/>
            <a:ext cx="0" cy="1575063"/>
          </a:xfrm>
          <a:prstGeom prst="straightConnector1">
            <a:avLst/>
          </a:prstGeom>
          <a:noFill/>
          <a:ln w="19050" cap="flat" cmpd="sng">
            <a:solidFill>
              <a:schemeClr val="bg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10" name="Google Shape;706;p38">
            <a:extLst>
              <a:ext uri="{FF2B5EF4-FFF2-40B4-BE49-F238E27FC236}">
                <a16:creationId xmlns:a16="http://schemas.microsoft.com/office/drawing/2014/main" id="{FAA616A1-67EB-62DE-5C14-997023E89CC7}"/>
              </a:ext>
            </a:extLst>
          </p:cNvPr>
          <p:cNvCxnSpPr>
            <a:cxnSpLocks/>
          </p:cNvCxnSpPr>
          <p:nvPr/>
        </p:nvCxnSpPr>
        <p:spPr>
          <a:xfrm>
            <a:off x="-178174" y="1317555"/>
            <a:ext cx="762933" cy="904610"/>
          </a:xfrm>
          <a:prstGeom prst="straightConnector1">
            <a:avLst/>
          </a:prstGeom>
          <a:noFill/>
          <a:ln w="19050" cap="flat" cmpd="sng">
            <a:solidFill>
              <a:schemeClr val="tx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16" name="Google Shape;1278;p58">
            <a:extLst>
              <a:ext uri="{FF2B5EF4-FFF2-40B4-BE49-F238E27FC236}">
                <a16:creationId xmlns:a16="http://schemas.microsoft.com/office/drawing/2014/main" id="{5A2DF7FF-C49B-4040-6935-7E258205DAC0}"/>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18" name="Oval 17">
            <a:extLst>
              <a:ext uri="{FF2B5EF4-FFF2-40B4-BE49-F238E27FC236}">
                <a16:creationId xmlns:a16="http://schemas.microsoft.com/office/drawing/2014/main" id="{A9CD1DF5-3126-6345-80B9-8451BA79ADA0}"/>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13/4</a:t>
            </a:r>
          </a:p>
        </p:txBody>
      </p:sp>
      <p:cxnSp>
        <p:nvCxnSpPr>
          <p:cNvPr id="21" name="Google Shape;1278;p58">
            <a:extLst>
              <a:ext uri="{FF2B5EF4-FFF2-40B4-BE49-F238E27FC236}">
                <a16:creationId xmlns:a16="http://schemas.microsoft.com/office/drawing/2014/main" id="{A1CB5F9E-EB54-55AF-06A7-7ACD3C111A9D}"/>
              </a:ext>
            </a:extLst>
          </p:cNvPr>
          <p:cNvCxnSpPr>
            <a:cxnSpLocks/>
            <a:endCxn id="18"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extLst>
      <p:ext uri="{BB962C8B-B14F-4D97-AF65-F5344CB8AC3E}">
        <p14:creationId xmlns:p14="http://schemas.microsoft.com/office/powerpoint/2010/main" val="22988896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B9C248AC-5317-D4FC-5B0B-E4CDE3A8E507}"/>
            </a:ext>
          </a:extLst>
        </p:cNvPr>
        <p:cNvGrpSpPr/>
        <p:nvPr/>
      </p:nvGrpSpPr>
      <p:grpSpPr>
        <a:xfrm>
          <a:off x="0" y="0"/>
          <a:ext cx="0" cy="0"/>
          <a:chOff x="0" y="0"/>
          <a:chExt cx="0" cy="0"/>
        </a:xfrm>
      </p:grpSpPr>
      <p:cxnSp>
        <p:nvCxnSpPr>
          <p:cNvPr id="813" name="Google Shape;813;p42">
            <a:extLst>
              <a:ext uri="{FF2B5EF4-FFF2-40B4-BE49-F238E27FC236}">
                <a16:creationId xmlns:a16="http://schemas.microsoft.com/office/drawing/2014/main" id="{638160D3-8FE2-F1F5-73FB-9D0605A71D5A}"/>
              </a:ext>
            </a:extLst>
          </p:cNvPr>
          <p:cNvCxnSpPr/>
          <p:nvPr/>
        </p:nvCxnSpPr>
        <p:spPr>
          <a:xfrm rot="-5400000" flipH="1">
            <a:off x="15519661" y="4033368"/>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4" name="Google Shape;375;p32">
            <a:extLst>
              <a:ext uri="{FF2B5EF4-FFF2-40B4-BE49-F238E27FC236}">
                <a16:creationId xmlns:a16="http://schemas.microsoft.com/office/drawing/2014/main" id="{5A773E01-1D11-E7CD-D2AA-3C5F8235D6FB}"/>
              </a:ext>
            </a:extLst>
          </p:cNvPr>
          <p:cNvSpPr txBox="1">
            <a:spLocks/>
          </p:cNvSpPr>
          <p:nvPr/>
        </p:nvSpPr>
        <p:spPr>
          <a:xfrm>
            <a:off x="10655119" y="1409284"/>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تعریف معاملات الگوریتمی</a:t>
            </a:r>
            <a:endParaRPr lang="en-GB" sz="3200" b="0" dirty="0">
              <a:ln w="19050">
                <a:solidFill>
                  <a:schemeClr val="tx1">
                    <a:lumMod val="95000"/>
                  </a:schemeClr>
                </a:solidFill>
              </a:ln>
              <a:noFill/>
              <a:cs typeface="B Koodak" panose="00000700000000000000" pitchFamily="2" charset="-78"/>
            </a:endParaRPr>
          </a:p>
        </p:txBody>
      </p:sp>
      <p:sp>
        <p:nvSpPr>
          <p:cNvPr id="43" name="Google Shape;375;p32">
            <a:extLst>
              <a:ext uri="{FF2B5EF4-FFF2-40B4-BE49-F238E27FC236}">
                <a16:creationId xmlns:a16="http://schemas.microsoft.com/office/drawing/2014/main" id="{1946FA68-0A30-35D6-4637-738682687727}"/>
              </a:ext>
            </a:extLst>
          </p:cNvPr>
          <p:cNvSpPr txBox="1">
            <a:spLocks/>
          </p:cNvSpPr>
          <p:nvPr/>
        </p:nvSpPr>
        <p:spPr>
          <a:xfrm>
            <a:off x="9968681" y="2281753"/>
            <a:ext cx="6852838"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مزایای معاملات خودکار در بازار سهام</a:t>
            </a:r>
            <a:endParaRPr lang="en-GB" sz="3200" b="0" dirty="0">
              <a:ln w="19050">
                <a:solidFill>
                  <a:schemeClr val="tx1">
                    <a:lumMod val="95000"/>
                  </a:schemeClr>
                </a:solidFill>
              </a:ln>
              <a:noFill/>
              <a:cs typeface="B Koodak" panose="00000700000000000000" pitchFamily="2" charset="-78"/>
            </a:endParaRPr>
          </a:p>
        </p:txBody>
      </p:sp>
      <p:sp>
        <p:nvSpPr>
          <p:cNvPr id="44" name="Google Shape;375;p32">
            <a:extLst>
              <a:ext uri="{FF2B5EF4-FFF2-40B4-BE49-F238E27FC236}">
                <a16:creationId xmlns:a16="http://schemas.microsoft.com/office/drawing/2014/main" id="{A51C2254-DDE0-A332-BA8E-C98C1952A632}"/>
              </a:ext>
            </a:extLst>
          </p:cNvPr>
          <p:cNvSpPr txBox="1">
            <a:spLocks/>
          </p:cNvSpPr>
          <p:nvPr/>
        </p:nvSpPr>
        <p:spPr>
          <a:xfrm>
            <a:off x="10655119" y="256299"/>
            <a:ext cx="6375321"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معاملات الگوریتمی و هوش مصنوعی</a:t>
            </a:r>
            <a:endParaRPr lang="en-GB" sz="4000" b="0" dirty="0">
              <a:ln w="19050">
                <a:solidFill>
                  <a:schemeClr val="bg1"/>
                </a:solidFill>
              </a:ln>
              <a:noFill/>
              <a:cs typeface="B Koodak" panose="00000700000000000000" pitchFamily="2" charset="-78"/>
            </a:endParaRPr>
          </a:p>
        </p:txBody>
      </p:sp>
      <p:sp>
        <p:nvSpPr>
          <p:cNvPr id="45" name="Google Shape;375;p32">
            <a:extLst>
              <a:ext uri="{FF2B5EF4-FFF2-40B4-BE49-F238E27FC236}">
                <a16:creationId xmlns:a16="http://schemas.microsoft.com/office/drawing/2014/main" id="{031EFB23-54BC-5CDD-E9B8-057CBC2FC460}"/>
              </a:ext>
            </a:extLst>
          </p:cNvPr>
          <p:cNvSpPr txBox="1">
            <a:spLocks/>
          </p:cNvSpPr>
          <p:nvPr/>
        </p:nvSpPr>
        <p:spPr>
          <a:xfrm>
            <a:off x="9302931" y="3221455"/>
            <a:ext cx="7518588"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نمونه‌های واقعی از سیستم‌های مبتنی بر هوش مصنوعی</a:t>
            </a:r>
            <a:endParaRPr lang="en-GB" sz="3200" b="0" dirty="0">
              <a:ln w="19050">
                <a:solidFill>
                  <a:schemeClr val="tx1">
                    <a:lumMod val="95000"/>
                  </a:schemeClr>
                </a:solidFill>
              </a:ln>
              <a:noFill/>
              <a:cs typeface="B Koodak" panose="00000700000000000000" pitchFamily="2" charset="-78"/>
            </a:endParaRPr>
          </a:p>
        </p:txBody>
      </p:sp>
      <p:sp>
        <p:nvSpPr>
          <p:cNvPr id="2" name="Google Shape;375;p32">
            <a:extLst>
              <a:ext uri="{FF2B5EF4-FFF2-40B4-BE49-F238E27FC236}">
                <a16:creationId xmlns:a16="http://schemas.microsoft.com/office/drawing/2014/main" id="{881F2680-BDCA-629F-31F5-24E640002A52}"/>
              </a:ext>
            </a:extLst>
          </p:cNvPr>
          <p:cNvSpPr txBox="1">
            <a:spLocks/>
          </p:cNvSpPr>
          <p:nvPr/>
        </p:nvSpPr>
        <p:spPr>
          <a:xfrm>
            <a:off x="0" y="223038"/>
            <a:ext cx="701114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تحلیل داده‌های بزرگ و یادگیری ماشین</a:t>
            </a:r>
            <a:endParaRPr lang="en-GB" sz="4000" b="0" dirty="0">
              <a:ln w="19050">
                <a:solidFill>
                  <a:schemeClr val="bg1"/>
                </a:solidFill>
              </a:ln>
              <a:noFill/>
              <a:cs typeface="B Koodak" panose="00000700000000000000" pitchFamily="2" charset="-78"/>
            </a:endParaRPr>
          </a:p>
        </p:txBody>
      </p:sp>
      <p:sp>
        <p:nvSpPr>
          <p:cNvPr id="8" name="Google Shape;375;p32">
            <a:extLst>
              <a:ext uri="{FF2B5EF4-FFF2-40B4-BE49-F238E27FC236}">
                <a16:creationId xmlns:a16="http://schemas.microsoft.com/office/drawing/2014/main" id="{024EBF13-FB17-9B1B-76A8-05A3F121FE6D}"/>
              </a:ext>
            </a:extLst>
          </p:cNvPr>
          <p:cNvSpPr txBox="1">
            <a:spLocks/>
          </p:cNvSpPr>
          <p:nvPr/>
        </p:nvSpPr>
        <p:spPr>
          <a:xfrm>
            <a:off x="-873039" y="903923"/>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2500" b="0" dirty="0">
                <a:ln w="19050">
                  <a:solidFill>
                    <a:schemeClr val="tx1">
                      <a:lumMod val="95000"/>
                    </a:schemeClr>
                  </a:solidFill>
                </a:ln>
                <a:solidFill>
                  <a:schemeClr val="tx1"/>
                </a:solidFill>
                <a:latin typeface="Syne Extra Bold" pitchFamily="34" charset="0"/>
                <a:ea typeface="Syne Extra Bold" pitchFamily="34" charset="-122"/>
                <a:cs typeface="B Koodak" panose="00000700000000000000" pitchFamily="2" charset="-78"/>
              </a:rPr>
              <a:t>روش های مدرن تحلیل داده</a:t>
            </a:r>
            <a:endParaRPr lang="en-GB" sz="2500" b="0" dirty="0">
              <a:ln w="19050">
                <a:solidFill>
                  <a:schemeClr val="tx1">
                    <a:lumMod val="95000"/>
                  </a:schemeClr>
                </a:solidFill>
              </a:ln>
              <a:solidFill>
                <a:schemeClr val="tx1"/>
              </a:solidFill>
              <a:cs typeface="B Koodak" panose="00000700000000000000" pitchFamily="2" charset="-78"/>
            </a:endParaRPr>
          </a:p>
        </p:txBody>
      </p:sp>
      <p:sp>
        <p:nvSpPr>
          <p:cNvPr id="9" name="Google Shape;375;p32">
            <a:extLst>
              <a:ext uri="{FF2B5EF4-FFF2-40B4-BE49-F238E27FC236}">
                <a16:creationId xmlns:a16="http://schemas.microsoft.com/office/drawing/2014/main" id="{9AC4DC5A-FB39-5DBF-20A6-2C11195A98F6}"/>
              </a:ext>
            </a:extLst>
          </p:cNvPr>
          <p:cNvSpPr txBox="1">
            <a:spLocks/>
          </p:cNvSpPr>
          <p:nvPr/>
        </p:nvSpPr>
        <p:spPr>
          <a:xfrm>
            <a:off x="3331666" y="2602932"/>
            <a:ext cx="1446923"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1500" b="0" dirty="0">
                <a:ln w="19050">
                  <a:solidFill>
                    <a:schemeClr val="tx1">
                      <a:lumMod val="95000"/>
                    </a:schemeClr>
                  </a:solidFill>
                </a:ln>
                <a:solidFill>
                  <a:schemeClr val="tx1"/>
                </a:solidFill>
                <a:cs typeface="B Koodak" panose="00000700000000000000" pitchFamily="2" charset="-78"/>
              </a:rPr>
              <a:t>تحلیلگر بازار</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13" name="TextBox 12">
            <a:extLst>
              <a:ext uri="{FF2B5EF4-FFF2-40B4-BE49-F238E27FC236}">
                <a16:creationId xmlns:a16="http://schemas.microsoft.com/office/drawing/2014/main" id="{7D9BB010-BB4C-873C-CD7C-C5C24EC43779}"/>
              </a:ext>
            </a:extLst>
          </p:cNvPr>
          <p:cNvSpPr txBox="1"/>
          <p:nvPr/>
        </p:nvSpPr>
        <p:spPr>
          <a:xfrm>
            <a:off x="3832859" y="1917820"/>
            <a:ext cx="883223" cy="369332"/>
          </a:xfrm>
          <a:prstGeom prst="rect">
            <a:avLst/>
          </a:prstGeom>
          <a:noFill/>
        </p:spPr>
        <p:txBody>
          <a:bodyPr wrap="square">
            <a:spAutoFit/>
          </a:bodyPr>
          <a:lstStyle/>
          <a:p>
            <a:pPr algn="r" rtl="1"/>
            <a:r>
              <a:rPr lang="fa-IR" sz="1800" b="1" dirty="0">
                <a:solidFill>
                  <a:schemeClr val="tx1"/>
                </a:solidFill>
              </a:rPr>
              <a:t> LSTM</a:t>
            </a:r>
          </a:p>
        </p:txBody>
      </p:sp>
      <p:sp>
        <p:nvSpPr>
          <p:cNvPr id="15" name="TextBox 14">
            <a:extLst>
              <a:ext uri="{FF2B5EF4-FFF2-40B4-BE49-F238E27FC236}">
                <a16:creationId xmlns:a16="http://schemas.microsoft.com/office/drawing/2014/main" id="{9291DF57-4EE3-2345-7924-3755F7C2272E}"/>
              </a:ext>
            </a:extLst>
          </p:cNvPr>
          <p:cNvSpPr txBox="1"/>
          <p:nvPr/>
        </p:nvSpPr>
        <p:spPr>
          <a:xfrm>
            <a:off x="3215064" y="2969556"/>
            <a:ext cx="1327785" cy="369332"/>
          </a:xfrm>
          <a:prstGeom prst="rect">
            <a:avLst/>
          </a:prstGeom>
          <a:noFill/>
        </p:spPr>
        <p:txBody>
          <a:bodyPr wrap="square">
            <a:spAutoFit/>
          </a:bodyPr>
          <a:lstStyle/>
          <a:p>
            <a:pPr algn="r" rtl="1"/>
            <a:r>
              <a:rPr lang="en-US" sz="1800" b="1" dirty="0">
                <a:solidFill>
                  <a:schemeClr val="tx1"/>
                </a:solidFill>
              </a:rPr>
              <a:t>A</a:t>
            </a:r>
            <a:r>
              <a:rPr lang="fa-IR" sz="1800" b="1" dirty="0">
                <a:solidFill>
                  <a:schemeClr val="tx1"/>
                </a:solidFill>
              </a:rPr>
              <a:t>nn</a:t>
            </a:r>
          </a:p>
        </p:txBody>
      </p:sp>
      <p:sp>
        <p:nvSpPr>
          <p:cNvPr id="17" name="TextBox 16">
            <a:extLst>
              <a:ext uri="{FF2B5EF4-FFF2-40B4-BE49-F238E27FC236}">
                <a16:creationId xmlns:a16="http://schemas.microsoft.com/office/drawing/2014/main" id="{4B87BB60-443C-7CD1-293A-38D20FA22994}"/>
              </a:ext>
            </a:extLst>
          </p:cNvPr>
          <p:cNvSpPr txBox="1"/>
          <p:nvPr/>
        </p:nvSpPr>
        <p:spPr>
          <a:xfrm>
            <a:off x="1172557" y="1965766"/>
            <a:ext cx="749708" cy="369332"/>
          </a:xfrm>
          <a:prstGeom prst="rect">
            <a:avLst/>
          </a:prstGeom>
          <a:noFill/>
        </p:spPr>
        <p:txBody>
          <a:bodyPr wrap="square">
            <a:spAutoFit/>
          </a:bodyPr>
          <a:lstStyle/>
          <a:p>
            <a:pPr algn="r" rtl="1"/>
            <a:r>
              <a:rPr lang="fa-IR" sz="1800" b="1" dirty="0">
                <a:solidFill>
                  <a:schemeClr val="tx1"/>
                </a:solidFill>
              </a:rPr>
              <a:t>Rnn</a:t>
            </a:r>
          </a:p>
        </p:txBody>
      </p:sp>
      <p:sp>
        <p:nvSpPr>
          <p:cNvPr id="19" name="TextBox 18">
            <a:extLst>
              <a:ext uri="{FF2B5EF4-FFF2-40B4-BE49-F238E27FC236}">
                <a16:creationId xmlns:a16="http://schemas.microsoft.com/office/drawing/2014/main" id="{F0BE68F8-5028-18ED-7C63-12B59A78D4FF}"/>
              </a:ext>
            </a:extLst>
          </p:cNvPr>
          <p:cNvSpPr txBox="1"/>
          <p:nvPr/>
        </p:nvSpPr>
        <p:spPr>
          <a:xfrm>
            <a:off x="798265" y="2984945"/>
            <a:ext cx="1241204" cy="369332"/>
          </a:xfrm>
          <a:prstGeom prst="rect">
            <a:avLst/>
          </a:prstGeom>
          <a:noFill/>
        </p:spPr>
        <p:txBody>
          <a:bodyPr wrap="square">
            <a:spAutoFit/>
          </a:bodyPr>
          <a:lstStyle/>
          <a:p>
            <a:pPr algn="r" rtl="1"/>
            <a:r>
              <a:rPr lang="fa-IR" sz="1800" b="1" dirty="0">
                <a:solidFill>
                  <a:schemeClr val="tx1"/>
                </a:solidFill>
              </a:rPr>
              <a:t>XGBoost</a:t>
            </a:r>
          </a:p>
        </p:txBody>
      </p:sp>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0A04430A-89C6-49FA-A2DA-DE8CF2DAB880}"/>
                  </a:ext>
                </a:extLst>
              </p:cNvPr>
              <p:cNvGraphicFramePr>
                <a:graphicFrameLocks noChangeAspect="1"/>
              </p:cNvGraphicFramePr>
              <p:nvPr/>
            </p:nvGraphicFramePr>
            <p:xfrm>
              <a:off x="6336239" y="1193880"/>
              <a:ext cx="2698723" cy="2755739"/>
            </p:xfrm>
            <a:graphic>
              <a:graphicData uri="http://schemas.microsoft.com/office/drawing/2017/model3d">
                <am3d:model3d r:embed="rId3">
                  <am3d:spPr>
                    <a:xfrm>
                      <a:off x="0" y="0"/>
                      <a:ext cx="2698723" cy="2755739"/>
                    </a:xfrm>
                    <a:prstGeom prst="rect">
                      <a:avLst/>
                    </a:prstGeom>
                  </am3d:spPr>
                  <am3d:camera>
                    <am3d:pos x="0" y="0" z="66532864"/>
                    <am3d:up dx="0" dy="36000000" dz="0"/>
                    <am3d:lookAt x="0" y="0" z="0"/>
                    <am3d:perspective fov="2700000"/>
                  </am3d:camera>
                  <am3d:trans>
                    <am3d:meterPerModelUnit n="138899" d="1000000"/>
                    <am3d:preTrans dx="0" dy="0" dz="0"/>
                    <am3d:scale>
                      <am3d:sx n="1000000" d="1000000"/>
                      <am3d:sy n="1000000" d="1000000"/>
                      <am3d:sz n="1000000" d="1000000"/>
                    </am3d:scale>
                    <am3d:rot ax="1033142" ay="3642617" az="907522"/>
                    <am3d:postTrans dx="0" dy="0" dz="0"/>
                  </am3d:trans>
                  <am3d:raster rName="Office3DRenderer" rVer="16.0.8326">
                    <am3d:blip r:embed="rId4"/>
                  </am3d:raster>
                  <am3d:objViewport viewportSz="39530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0A04430A-89C6-49FA-A2DA-DE8CF2DAB880}"/>
                  </a:ext>
                </a:extLst>
              </p:cNvPr>
              <p:cNvPicPr>
                <a:picLocks noGrp="1" noRot="1" noChangeAspect="1" noMove="1" noResize="1" noEditPoints="1" noAdjustHandles="1" noChangeArrowheads="1" noChangeShapeType="1" noCrop="1"/>
              </p:cNvPicPr>
              <p:nvPr/>
            </p:nvPicPr>
            <p:blipFill>
              <a:blip r:embed="rId4"/>
              <a:stretch>
                <a:fillRect/>
              </a:stretch>
            </p:blipFill>
            <p:spPr>
              <a:xfrm>
                <a:off x="6336239" y="1193880"/>
                <a:ext cx="2698723" cy="2755739"/>
              </a:xfrm>
              <a:prstGeom prst="rect">
                <a:avLst/>
              </a:prstGeom>
            </p:spPr>
          </p:pic>
        </mc:Fallback>
      </mc:AlternateContent>
      <p:cxnSp>
        <p:nvCxnSpPr>
          <p:cNvPr id="7" name="Google Shape;706;p38">
            <a:extLst>
              <a:ext uri="{FF2B5EF4-FFF2-40B4-BE49-F238E27FC236}">
                <a16:creationId xmlns:a16="http://schemas.microsoft.com/office/drawing/2014/main" id="{B9D40898-8F87-7FFD-0DB7-FE68E5DE0B29}"/>
              </a:ext>
            </a:extLst>
          </p:cNvPr>
          <p:cNvCxnSpPr>
            <a:cxnSpLocks/>
          </p:cNvCxnSpPr>
          <p:nvPr/>
        </p:nvCxnSpPr>
        <p:spPr>
          <a:xfrm>
            <a:off x="254248" y="2632846"/>
            <a:ext cx="0" cy="1575063"/>
          </a:xfrm>
          <a:prstGeom prst="straightConnector1">
            <a:avLst/>
          </a:prstGeom>
          <a:noFill/>
          <a:ln w="19050" cap="flat" cmpd="sng">
            <a:solidFill>
              <a:schemeClr val="bg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10" name="Google Shape;706;p38">
            <a:extLst>
              <a:ext uri="{FF2B5EF4-FFF2-40B4-BE49-F238E27FC236}">
                <a16:creationId xmlns:a16="http://schemas.microsoft.com/office/drawing/2014/main" id="{FAE95E68-8823-FE34-23C9-DD58FC4AF512}"/>
              </a:ext>
            </a:extLst>
          </p:cNvPr>
          <p:cNvCxnSpPr>
            <a:cxnSpLocks/>
          </p:cNvCxnSpPr>
          <p:nvPr/>
        </p:nvCxnSpPr>
        <p:spPr>
          <a:xfrm>
            <a:off x="150884" y="1667139"/>
            <a:ext cx="762933" cy="904610"/>
          </a:xfrm>
          <a:prstGeom prst="straightConnector1">
            <a:avLst/>
          </a:prstGeom>
          <a:noFill/>
          <a:ln w="19050" cap="flat" cmpd="sng">
            <a:solidFill>
              <a:schemeClr val="tx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11" name="Google Shape;706;p38">
            <a:extLst>
              <a:ext uri="{FF2B5EF4-FFF2-40B4-BE49-F238E27FC236}">
                <a16:creationId xmlns:a16="http://schemas.microsoft.com/office/drawing/2014/main" id="{94976BED-E0C6-D9E0-5E14-125DEE7F6C5B}"/>
              </a:ext>
            </a:extLst>
          </p:cNvPr>
          <p:cNvCxnSpPr>
            <a:cxnSpLocks/>
          </p:cNvCxnSpPr>
          <p:nvPr/>
        </p:nvCxnSpPr>
        <p:spPr>
          <a:xfrm>
            <a:off x="1594907" y="2372936"/>
            <a:ext cx="0" cy="198813"/>
          </a:xfrm>
          <a:prstGeom prst="straightConnector1">
            <a:avLst/>
          </a:prstGeom>
          <a:noFill/>
          <a:ln w="19050" cap="flat" cmpd="sng">
            <a:solidFill>
              <a:srgbClr val="C00000"/>
            </a:solidFill>
            <a:prstDash val="solid"/>
            <a:round/>
            <a:headEnd type="oval" w="med" len="med"/>
            <a:tailEnd type="oval" w="med" len="med"/>
          </a:ln>
          <a:effectLst>
            <a:outerShdw blurRad="85725" dist="19050" algn="bl" rotWithShape="0">
              <a:schemeClr val="lt1">
                <a:alpha val="50000"/>
              </a:schemeClr>
            </a:outerShdw>
          </a:effectLst>
        </p:spPr>
      </p:cxnSp>
      <p:cxnSp>
        <p:nvCxnSpPr>
          <p:cNvPr id="16" name="Google Shape;706;p38">
            <a:extLst>
              <a:ext uri="{FF2B5EF4-FFF2-40B4-BE49-F238E27FC236}">
                <a16:creationId xmlns:a16="http://schemas.microsoft.com/office/drawing/2014/main" id="{9903ED0F-E4A5-3242-DC7A-B73D59D331A8}"/>
              </a:ext>
            </a:extLst>
          </p:cNvPr>
          <p:cNvCxnSpPr>
            <a:cxnSpLocks/>
          </p:cNvCxnSpPr>
          <p:nvPr/>
        </p:nvCxnSpPr>
        <p:spPr>
          <a:xfrm>
            <a:off x="4225331" y="2335098"/>
            <a:ext cx="0" cy="198813"/>
          </a:xfrm>
          <a:prstGeom prst="straightConnector1">
            <a:avLst/>
          </a:prstGeom>
          <a:noFill/>
          <a:ln w="19050" cap="flat" cmpd="sng">
            <a:solidFill>
              <a:srgbClr val="C00000"/>
            </a:solidFill>
            <a:prstDash val="solid"/>
            <a:round/>
            <a:headEnd type="oval" w="med" len="med"/>
            <a:tailEnd type="oval" w="med" len="med"/>
          </a:ln>
          <a:effectLst>
            <a:outerShdw blurRad="85725" dist="19050" algn="bl" rotWithShape="0">
              <a:schemeClr val="lt1">
                <a:alpha val="50000"/>
              </a:schemeClr>
            </a:outerShdw>
          </a:effectLst>
        </p:spPr>
      </p:cxnSp>
      <p:cxnSp>
        <p:nvCxnSpPr>
          <p:cNvPr id="18" name="Google Shape;706;p38">
            <a:extLst>
              <a:ext uri="{FF2B5EF4-FFF2-40B4-BE49-F238E27FC236}">
                <a16:creationId xmlns:a16="http://schemas.microsoft.com/office/drawing/2014/main" id="{B90ACB08-0EF2-8324-5865-858C4A1CFC34}"/>
              </a:ext>
            </a:extLst>
          </p:cNvPr>
          <p:cNvCxnSpPr>
            <a:cxnSpLocks/>
          </p:cNvCxnSpPr>
          <p:nvPr/>
        </p:nvCxnSpPr>
        <p:spPr>
          <a:xfrm>
            <a:off x="1601806" y="3354277"/>
            <a:ext cx="0" cy="198813"/>
          </a:xfrm>
          <a:prstGeom prst="straightConnector1">
            <a:avLst/>
          </a:prstGeom>
          <a:noFill/>
          <a:ln w="19050" cap="flat" cmpd="sng">
            <a:solidFill>
              <a:srgbClr val="C00000"/>
            </a:solidFill>
            <a:prstDash val="solid"/>
            <a:round/>
            <a:headEnd type="oval" w="med" len="med"/>
            <a:tailEnd type="oval" w="med" len="med"/>
          </a:ln>
          <a:effectLst>
            <a:outerShdw blurRad="85725" dist="19050" algn="bl" rotWithShape="0">
              <a:schemeClr val="lt1">
                <a:alpha val="50000"/>
              </a:schemeClr>
            </a:outerShdw>
          </a:effectLst>
        </p:spPr>
      </p:cxnSp>
      <p:cxnSp>
        <p:nvCxnSpPr>
          <p:cNvPr id="21" name="Google Shape;706;p38">
            <a:extLst>
              <a:ext uri="{FF2B5EF4-FFF2-40B4-BE49-F238E27FC236}">
                <a16:creationId xmlns:a16="http://schemas.microsoft.com/office/drawing/2014/main" id="{B2556D02-3272-AC87-1DD7-038C8DD82BF1}"/>
              </a:ext>
            </a:extLst>
          </p:cNvPr>
          <p:cNvCxnSpPr>
            <a:cxnSpLocks/>
          </p:cNvCxnSpPr>
          <p:nvPr/>
        </p:nvCxnSpPr>
        <p:spPr>
          <a:xfrm>
            <a:off x="4256614" y="3338888"/>
            <a:ext cx="0" cy="198813"/>
          </a:xfrm>
          <a:prstGeom prst="straightConnector1">
            <a:avLst/>
          </a:prstGeom>
          <a:noFill/>
          <a:ln w="19050" cap="flat" cmpd="sng">
            <a:solidFill>
              <a:srgbClr val="C00000"/>
            </a:solidFill>
            <a:prstDash val="solid"/>
            <a:round/>
            <a:headEnd type="oval" w="med" len="med"/>
            <a:tailEnd type="oval" w="med" len="med"/>
          </a:ln>
          <a:effectLst>
            <a:outerShdw blurRad="85725" dist="19050" algn="bl" rotWithShape="0">
              <a:schemeClr val="lt1">
                <a:alpha val="50000"/>
              </a:schemeClr>
            </a:outerShdw>
          </a:effectLst>
        </p:spPr>
      </p:cxnSp>
      <p:sp>
        <p:nvSpPr>
          <p:cNvPr id="35" name="Google Shape;375;p32">
            <a:extLst>
              <a:ext uri="{FF2B5EF4-FFF2-40B4-BE49-F238E27FC236}">
                <a16:creationId xmlns:a16="http://schemas.microsoft.com/office/drawing/2014/main" id="{3C6C3A70-08D5-33AE-7245-0291A196E37D}"/>
              </a:ext>
            </a:extLst>
          </p:cNvPr>
          <p:cNvSpPr txBox="1">
            <a:spLocks/>
          </p:cNvSpPr>
          <p:nvPr/>
        </p:nvSpPr>
        <p:spPr>
          <a:xfrm>
            <a:off x="834422" y="2608338"/>
            <a:ext cx="1446923"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1500" b="0" dirty="0">
                <a:ln w="19050">
                  <a:solidFill>
                    <a:schemeClr val="tx1">
                      <a:lumMod val="95000"/>
                    </a:schemeClr>
                  </a:solidFill>
                </a:ln>
                <a:solidFill>
                  <a:schemeClr val="tx1"/>
                </a:solidFill>
                <a:cs typeface="B Koodak" panose="00000700000000000000" pitchFamily="2" charset="-78"/>
              </a:rPr>
              <a:t>تحلیل گذشته بازار</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36" name="Google Shape;375;p32">
            <a:extLst>
              <a:ext uri="{FF2B5EF4-FFF2-40B4-BE49-F238E27FC236}">
                <a16:creationId xmlns:a16="http://schemas.microsoft.com/office/drawing/2014/main" id="{7534056E-690B-1549-A9F8-C86785C8AAF5}"/>
              </a:ext>
            </a:extLst>
          </p:cNvPr>
          <p:cNvSpPr txBox="1">
            <a:spLocks/>
          </p:cNvSpPr>
          <p:nvPr/>
        </p:nvSpPr>
        <p:spPr>
          <a:xfrm>
            <a:off x="3395197" y="3553090"/>
            <a:ext cx="1627979"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1500" b="0" dirty="0">
                <a:ln w="19050">
                  <a:solidFill>
                    <a:schemeClr val="tx1">
                      <a:lumMod val="95000"/>
                    </a:schemeClr>
                  </a:solidFill>
                </a:ln>
                <a:solidFill>
                  <a:schemeClr val="tx1"/>
                </a:solidFill>
                <a:cs typeface="B Koodak" panose="00000700000000000000" pitchFamily="2" charset="-78"/>
              </a:rPr>
              <a:t>کشف الگو های پنهان</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37" name="Google Shape;375;p32">
            <a:extLst>
              <a:ext uri="{FF2B5EF4-FFF2-40B4-BE49-F238E27FC236}">
                <a16:creationId xmlns:a16="http://schemas.microsoft.com/office/drawing/2014/main" id="{366EFEB5-DF23-AD68-654D-FEC10E82EF11}"/>
              </a:ext>
            </a:extLst>
          </p:cNvPr>
          <p:cNvSpPr txBox="1">
            <a:spLocks/>
          </p:cNvSpPr>
          <p:nvPr/>
        </p:nvSpPr>
        <p:spPr>
          <a:xfrm>
            <a:off x="635211" y="3553090"/>
            <a:ext cx="1446923"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1500" b="0" dirty="0">
                <a:ln w="19050">
                  <a:solidFill>
                    <a:schemeClr val="tx1">
                      <a:lumMod val="95000"/>
                    </a:schemeClr>
                  </a:solidFill>
                </a:ln>
                <a:solidFill>
                  <a:schemeClr val="tx1"/>
                </a:solidFill>
                <a:cs typeface="B Koodak" panose="00000700000000000000" pitchFamily="2" charset="-78"/>
              </a:rPr>
              <a:t>مشاور بازار</a:t>
            </a:r>
            <a:endParaRPr lang="en-GB" sz="1500" b="0" dirty="0">
              <a:ln w="19050">
                <a:solidFill>
                  <a:schemeClr val="tx1">
                    <a:lumMod val="95000"/>
                  </a:schemeClr>
                </a:solidFill>
              </a:ln>
              <a:solidFill>
                <a:schemeClr val="tx1"/>
              </a:solidFill>
              <a:cs typeface="B Koodak" panose="00000700000000000000" pitchFamily="2" charset="-78"/>
            </a:endParaRPr>
          </a:p>
        </p:txBody>
      </p:sp>
      <p:cxnSp>
        <p:nvCxnSpPr>
          <p:cNvPr id="12" name="Google Shape;1278;p58">
            <a:extLst>
              <a:ext uri="{FF2B5EF4-FFF2-40B4-BE49-F238E27FC236}">
                <a16:creationId xmlns:a16="http://schemas.microsoft.com/office/drawing/2014/main" id="{C6CA6CF9-8F01-0BE1-7F86-3D5FCC644268}"/>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14" name="Oval 13">
            <a:extLst>
              <a:ext uri="{FF2B5EF4-FFF2-40B4-BE49-F238E27FC236}">
                <a16:creationId xmlns:a16="http://schemas.microsoft.com/office/drawing/2014/main" id="{5731440B-172C-8D6C-D98A-6730C3CFC49C}"/>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13/4</a:t>
            </a:r>
          </a:p>
        </p:txBody>
      </p:sp>
      <p:cxnSp>
        <p:nvCxnSpPr>
          <p:cNvPr id="22" name="Google Shape;1278;p58">
            <a:extLst>
              <a:ext uri="{FF2B5EF4-FFF2-40B4-BE49-F238E27FC236}">
                <a16:creationId xmlns:a16="http://schemas.microsoft.com/office/drawing/2014/main" id="{D9EA4624-FC2C-EFB5-49D0-A6D50B4514A5}"/>
              </a:ext>
            </a:extLst>
          </p:cNvPr>
          <p:cNvCxnSpPr>
            <a:cxnSpLocks/>
            <a:endCxn id="14"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extLst>
      <p:ext uri="{BB962C8B-B14F-4D97-AF65-F5344CB8AC3E}">
        <p14:creationId xmlns:p14="http://schemas.microsoft.com/office/powerpoint/2010/main" val="1023635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16712EC5-1C95-1576-84A8-0462C9DB84E1}"/>
            </a:ext>
          </a:extLst>
        </p:cNvPr>
        <p:cNvGrpSpPr/>
        <p:nvPr/>
      </p:nvGrpSpPr>
      <p:grpSpPr>
        <a:xfrm>
          <a:off x="0" y="0"/>
          <a:ext cx="0" cy="0"/>
          <a:chOff x="0" y="0"/>
          <a:chExt cx="0" cy="0"/>
        </a:xfrm>
      </p:grpSpPr>
      <p:cxnSp>
        <p:nvCxnSpPr>
          <p:cNvPr id="813" name="Google Shape;813;p42">
            <a:extLst>
              <a:ext uri="{FF2B5EF4-FFF2-40B4-BE49-F238E27FC236}">
                <a16:creationId xmlns:a16="http://schemas.microsoft.com/office/drawing/2014/main" id="{0D280145-D2B6-54DC-19F5-DB6E374CB6AE}"/>
              </a:ext>
            </a:extLst>
          </p:cNvPr>
          <p:cNvCxnSpPr/>
          <p:nvPr/>
        </p:nvCxnSpPr>
        <p:spPr>
          <a:xfrm rot="-5400000" flipH="1">
            <a:off x="15519661" y="4033368"/>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4" name="Google Shape;375;p32">
            <a:extLst>
              <a:ext uri="{FF2B5EF4-FFF2-40B4-BE49-F238E27FC236}">
                <a16:creationId xmlns:a16="http://schemas.microsoft.com/office/drawing/2014/main" id="{F74A4B57-B3D4-078C-DE7E-F8F9648033C4}"/>
              </a:ext>
            </a:extLst>
          </p:cNvPr>
          <p:cNvSpPr txBox="1">
            <a:spLocks/>
          </p:cNvSpPr>
          <p:nvPr/>
        </p:nvSpPr>
        <p:spPr>
          <a:xfrm>
            <a:off x="10655119" y="1409284"/>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تعریف معاملات الگوریتمی</a:t>
            </a:r>
            <a:endParaRPr lang="en-GB" sz="3200" b="0" dirty="0">
              <a:ln w="19050">
                <a:solidFill>
                  <a:schemeClr val="tx1">
                    <a:lumMod val="95000"/>
                  </a:schemeClr>
                </a:solidFill>
              </a:ln>
              <a:noFill/>
              <a:cs typeface="B Koodak" panose="00000700000000000000" pitchFamily="2" charset="-78"/>
            </a:endParaRPr>
          </a:p>
        </p:txBody>
      </p:sp>
      <p:sp>
        <p:nvSpPr>
          <p:cNvPr id="43" name="Google Shape;375;p32">
            <a:extLst>
              <a:ext uri="{FF2B5EF4-FFF2-40B4-BE49-F238E27FC236}">
                <a16:creationId xmlns:a16="http://schemas.microsoft.com/office/drawing/2014/main" id="{16683658-1D18-16E8-AD80-93D5277FFD61}"/>
              </a:ext>
            </a:extLst>
          </p:cNvPr>
          <p:cNvSpPr txBox="1">
            <a:spLocks/>
          </p:cNvSpPr>
          <p:nvPr/>
        </p:nvSpPr>
        <p:spPr>
          <a:xfrm>
            <a:off x="9968681" y="2281753"/>
            <a:ext cx="6852838"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مزایای معاملات خودکار در بازار سهام</a:t>
            </a:r>
            <a:endParaRPr lang="en-GB" sz="3200" b="0" dirty="0">
              <a:ln w="19050">
                <a:solidFill>
                  <a:schemeClr val="tx1">
                    <a:lumMod val="95000"/>
                  </a:schemeClr>
                </a:solidFill>
              </a:ln>
              <a:noFill/>
              <a:cs typeface="B Koodak" panose="00000700000000000000" pitchFamily="2" charset="-78"/>
            </a:endParaRPr>
          </a:p>
        </p:txBody>
      </p:sp>
      <p:sp>
        <p:nvSpPr>
          <p:cNvPr id="44" name="Google Shape;375;p32">
            <a:extLst>
              <a:ext uri="{FF2B5EF4-FFF2-40B4-BE49-F238E27FC236}">
                <a16:creationId xmlns:a16="http://schemas.microsoft.com/office/drawing/2014/main" id="{641FD9EF-B067-EC54-BA9E-358EC94DE92E}"/>
              </a:ext>
            </a:extLst>
          </p:cNvPr>
          <p:cNvSpPr txBox="1">
            <a:spLocks/>
          </p:cNvSpPr>
          <p:nvPr/>
        </p:nvSpPr>
        <p:spPr>
          <a:xfrm>
            <a:off x="10655119" y="256299"/>
            <a:ext cx="6375321"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معاملات الگوریتمی و هوش مصنوعی</a:t>
            </a:r>
            <a:endParaRPr lang="en-GB" sz="4000" b="0" dirty="0">
              <a:ln w="19050">
                <a:solidFill>
                  <a:schemeClr val="bg1"/>
                </a:solidFill>
              </a:ln>
              <a:noFill/>
              <a:cs typeface="B Koodak" panose="00000700000000000000" pitchFamily="2" charset="-78"/>
            </a:endParaRPr>
          </a:p>
        </p:txBody>
      </p:sp>
      <p:sp>
        <p:nvSpPr>
          <p:cNvPr id="45" name="Google Shape;375;p32">
            <a:extLst>
              <a:ext uri="{FF2B5EF4-FFF2-40B4-BE49-F238E27FC236}">
                <a16:creationId xmlns:a16="http://schemas.microsoft.com/office/drawing/2014/main" id="{79D4D7EC-3009-9555-31AC-6B7E24BCDA12}"/>
              </a:ext>
            </a:extLst>
          </p:cNvPr>
          <p:cNvSpPr txBox="1">
            <a:spLocks/>
          </p:cNvSpPr>
          <p:nvPr/>
        </p:nvSpPr>
        <p:spPr>
          <a:xfrm>
            <a:off x="9302931" y="3221455"/>
            <a:ext cx="7518588"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3200" b="0" dirty="0">
                <a:ln w="19050">
                  <a:solidFill>
                    <a:schemeClr val="tx1">
                      <a:lumMod val="95000"/>
                    </a:schemeClr>
                  </a:solidFill>
                </a:ln>
                <a:noFill/>
                <a:latin typeface="Syne Extra Bold" pitchFamily="34" charset="0"/>
                <a:ea typeface="Syne Extra Bold" pitchFamily="34" charset="-122"/>
                <a:cs typeface="B Koodak" panose="00000700000000000000" pitchFamily="2" charset="-78"/>
              </a:rPr>
              <a:t>نمونه‌های واقعی از سیستم‌های مبتنی بر هوش مصنوعی</a:t>
            </a:r>
            <a:endParaRPr lang="en-GB" sz="3200" b="0" dirty="0">
              <a:ln w="19050">
                <a:solidFill>
                  <a:schemeClr val="tx1">
                    <a:lumMod val="95000"/>
                  </a:schemeClr>
                </a:solidFill>
              </a:ln>
              <a:noFill/>
              <a:cs typeface="B Koodak" panose="00000700000000000000" pitchFamily="2" charset="-78"/>
            </a:endParaRPr>
          </a:p>
        </p:txBody>
      </p:sp>
      <p:sp>
        <p:nvSpPr>
          <p:cNvPr id="2" name="Google Shape;375;p32">
            <a:extLst>
              <a:ext uri="{FF2B5EF4-FFF2-40B4-BE49-F238E27FC236}">
                <a16:creationId xmlns:a16="http://schemas.microsoft.com/office/drawing/2014/main" id="{D265AC68-DC3E-3200-7084-075D549D8086}"/>
              </a:ext>
            </a:extLst>
          </p:cNvPr>
          <p:cNvSpPr txBox="1">
            <a:spLocks/>
          </p:cNvSpPr>
          <p:nvPr/>
        </p:nvSpPr>
        <p:spPr>
          <a:xfrm>
            <a:off x="0" y="223038"/>
            <a:ext cx="701114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تحلیل داده‌های بزرگ و یادگیری ماشین</a:t>
            </a:r>
            <a:endParaRPr lang="en-GB" sz="4000" b="0" dirty="0">
              <a:ln w="19050">
                <a:solidFill>
                  <a:schemeClr val="bg1"/>
                </a:solidFill>
              </a:ln>
              <a:noFill/>
              <a:cs typeface="B Koodak" panose="00000700000000000000" pitchFamily="2" charset="-78"/>
            </a:endParaRPr>
          </a:p>
        </p:txBody>
      </p:sp>
      <p:sp>
        <p:nvSpPr>
          <p:cNvPr id="8" name="Google Shape;375;p32">
            <a:extLst>
              <a:ext uri="{FF2B5EF4-FFF2-40B4-BE49-F238E27FC236}">
                <a16:creationId xmlns:a16="http://schemas.microsoft.com/office/drawing/2014/main" id="{2411E907-99DE-2804-EFC9-0CD1E4ADFF6F}"/>
              </a:ext>
            </a:extLst>
          </p:cNvPr>
          <p:cNvSpPr txBox="1">
            <a:spLocks/>
          </p:cNvSpPr>
          <p:nvPr/>
        </p:nvSpPr>
        <p:spPr>
          <a:xfrm>
            <a:off x="-789798" y="807481"/>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endParaRPr lang="en-GB" sz="2500" b="0" dirty="0">
              <a:ln w="19050">
                <a:solidFill>
                  <a:schemeClr val="tx1">
                    <a:lumMod val="95000"/>
                  </a:schemeClr>
                </a:solidFill>
              </a:ln>
              <a:solidFill>
                <a:schemeClr val="tx1"/>
              </a:solidFill>
              <a:cs typeface="B Koodak" panose="00000700000000000000" pitchFamily="2" charset="-78"/>
            </a:endParaRPr>
          </a:p>
        </p:txBody>
      </p:sp>
      <p:sp>
        <p:nvSpPr>
          <p:cNvPr id="9" name="Google Shape;375;p32">
            <a:extLst>
              <a:ext uri="{FF2B5EF4-FFF2-40B4-BE49-F238E27FC236}">
                <a16:creationId xmlns:a16="http://schemas.microsoft.com/office/drawing/2014/main" id="{74B546B7-2A4A-162A-4183-EE8B2001C36E}"/>
              </a:ext>
            </a:extLst>
          </p:cNvPr>
          <p:cNvSpPr txBox="1">
            <a:spLocks/>
          </p:cNvSpPr>
          <p:nvPr/>
        </p:nvSpPr>
        <p:spPr>
          <a:xfrm>
            <a:off x="4225331" y="2973770"/>
            <a:ext cx="1446923"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en-US" sz="1500" b="0" dirty="0">
                <a:ln w="19050">
                  <a:solidFill>
                    <a:schemeClr val="tx1">
                      <a:lumMod val="95000"/>
                    </a:schemeClr>
                  </a:solidFill>
                </a:ln>
                <a:solidFill>
                  <a:schemeClr val="tx1"/>
                </a:solidFill>
                <a:cs typeface="B Koodak" panose="00000700000000000000" pitchFamily="2" charset="-78"/>
              </a:rPr>
              <a:t>60%</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13" name="TextBox 12">
            <a:extLst>
              <a:ext uri="{FF2B5EF4-FFF2-40B4-BE49-F238E27FC236}">
                <a16:creationId xmlns:a16="http://schemas.microsoft.com/office/drawing/2014/main" id="{0702171C-D252-8D52-F3A4-54E385F42DFC}"/>
              </a:ext>
            </a:extLst>
          </p:cNvPr>
          <p:cNvSpPr txBox="1"/>
          <p:nvPr/>
        </p:nvSpPr>
        <p:spPr>
          <a:xfrm>
            <a:off x="3832859" y="1917820"/>
            <a:ext cx="883223" cy="369332"/>
          </a:xfrm>
          <a:prstGeom prst="rect">
            <a:avLst/>
          </a:prstGeom>
          <a:noFill/>
        </p:spPr>
        <p:txBody>
          <a:bodyPr wrap="square">
            <a:spAutoFit/>
          </a:bodyPr>
          <a:lstStyle/>
          <a:p>
            <a:pPr algn="r" rtl="1"/>
            <a:r>
              <a:rPr lang="fa-IR" sz="1800" b="1" dirty="0">
                <a:solidFill>
                  <a:schemeClr val="tx1"/>
                </a:solidFill>
              </a:rPr>
              <a:t> LSTM</a:t>
            </a:r>
          </a:p>
        </p:txBody>
      </p:sp>
      <p:sp>
        <p:nvSpPr>
          <p:cNvPr id="15" name="TextBox 14">
            <a:extLst>
              <a:ext uri="{FF2B5EF4-FFF2-40B4-BE49-F238E27FC236}">
                <a16:creationId xmlns:a16="http://schemas.microsoft.com/office/drawing/2014/main" id="{E766BD09-6452-00D5-2F8B-40C26F2A7E19}"/>
              </a:ext>
            </a:extLst>
          </p:cNvPr>
          <p:cNvSpPr txBox="1"/>
          <p:nvPr/>
        </p:nvSpPr>
        <p:spPr>
          <a:xfrm>
            <a:off x="3215064" y="2969556"/>
            <a:ext cx="1327785" cy="369332"/>
          </a:xfrm>
          <a:prstGeom prst="rect">
            <a:avLst/>
          </a:prstGeom>
          <a:noFill/>
        </p:spPr>
        <p:txBody>
          <a:bodyPr wrap="square">
            <a:spAutoFit/>
          </a:bodyPr>
          <a:lstStyle/>
          <a:p>
            <a:pPr algn="r" rtl="1"/>
            <a:r>
              <a:rPr lang="en-US" sz="1800" b="1" dirty="0">
                <a:solidFill>
                  <a:schemeClr val="tx1"/>
                </a:solidFill>
              </a:rPr>
              <a:t>A</a:t>
            </a:r>
            <a:r>
              <a:rPr lang="fa-IR" sz="1800" b="1" dirty="0">
                <a:solidFill>
                  <a:schemeClr val="tx1"/>
                </a:solidFill>
              </a:rPr>
              <a:t>nn</a:t>
            </a:r>
          </a:p>
        </p:txBody>
      </p:sp>
      <p:sp>
        <p:nvSpPr>
          <p:cNvPr id="17" name="TextBox 16">
            <a:extLst>
              <a:ext uri="{FF2B5EF4-FFF2-40B4-BE49-F238E27FC236}">
                <a16:creationId xmlns:a16="http://schemas.microsoft.com/office/drawing/2014/main" id="{C15553F0-0ADA-534E-C5F5-E7CF4305474D}"/>
              </a:ext>
            </a:extLst>
          </p:cNvPr>
          <p:cNvSpPr txBox="1"/>
          <p:nvPr/>
        </p:nvSpPr>
        <p:spPr>
          <a:xfrm>
            <a:off x="1172557" y="1965766"/>
            <a:ext cx="749708" cy="369332"/>
          </a:xfrm>
          <a:prstGeom prst="rect">
            <a:avLst/>
          </a:prstGeom>
          <a:noFill/>
        </p:spPr>
        <p:txBody>
          <a:bodyPr wrap="square">
            <a:spAutoFit/>
          </a:bodyPr>
          <a:lstStyle/>
          <a:p>
            <a:pPr algn="r" rtl="1"/>
            <a:r>
              <a:rPr lang="fa-IR" sz="1800" b="1" dirty="0">
                <a:solidFill>
                  <a:schemeClr val="tx1"/>
                </a:solidFill>
              </a:rPr>
              <a:t>Rnn</a:t>
            </a:r>
          </a:p>
        </p:txBody>
      </p:sp>
      <p:sp>
        <p:nvSpPr>
          <p:cNvPr id="19" name="TextBox 18">
            <a:extLst>
              <a:ext uri="{FF2B5EF4-FFF2-40B4-BE49-F238E27FC236}">
                <a16:creationId xmlns:a16="http://schemas.microsoft.com/office/drawing/2014/main" id="{4F4C64B2-BCF3-5487-847E-72DEC473E37D}"/>
              </a:ext>
            </a:extLst>
          </p:cNvPr>
          <p:cNvSpPr txBox="1"/>
          <p:nvPr/>
        </p:nvSpPr>
        <p:spPr>
          <a:xfrm>
            <a:off x="798265" y="2984945"/>
            <a:ext cx="1241204" cy="369332"/>
          </a:xfrm>
          <a:prstGeom prst="rect">
            <a:avLst/>
          </a:prstGeom>
          <a:noFill/>
        </p:spPr>
        <p:txBody>
          <a:bodyPr wrap="square">
            <a:spAutoFit/>
          </a:bodyPr>
          <a:lstStyle/>
          <a:p>
            <a:pPr algn="r" rtl="1"/>
            <a:r>
              <a:rPr lang="fa-IR" sz="1800" b="1" dirty="0">
                <a:solidFill>
                  <a:schemeClr val="tx1"/>
                </a:solidFill>
              </a:rPr>
              <a:t>XGBoost</a:t>
            </a:r>
          </a:p>
        </p:txBody>
      </p:sp>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C279FA8B-C8C9-4CDA-3202-EC274FB80D09}"/>
                  </a:ext>
                </a:extLst>
              </p:cNvPr>
              <p:cNvGraphicFramePr>
                <a:graphicFrameLocks noChangeAspect="1"/>
              </p:cNvGraphicFramePr>
              <p:nvPr/>
            </p:nvGraphicFramePr>
            <p:xfrm>
              <a:off x="6336239" y="1193880"/>
              <a:ext cx="2698723" cy="2755739"/>
            </p:xfrm>
            <a:graphic>
              <a:graphicData uri="http://schemas.microsoft.com/office/drawing/2017/model3d">
                <am3d:model3d r:embed="rId3">
                  <am3d:spPr>
                    <a:xfrm>
                      <a:off x="0" y="0"/>
                      <a:ext cx="2698723" cy="2755739"/>
                    </a:xfrm>
                    <a:prstGeom prst="rect">
                      <a:avLst/>
                    </a:prstGeom>
                  </am3d:spPr>
                  <am3d:camera>
                    <am3d:pos x="0" y="0" z="66532864"/>
                    <am3d:up dx="0" dy="36000000" dz="0"/>
                    <am3d:lookAt x="0" y="0" z="0"/>
                    <am3d:perspective fov="2700000"/>
                  </am3d:camera>
                  <am3d:trans>
                    <am3d:meterPerModelUnit n="138899" d="1000000"/>
                    <am3d:preTrans dx="0" dy="0" dz="0"/>
                    <am3d:scale>
                      <am3d:sx n="1000000" d="1000000"/>
                      <am3d:sy n="1000000" d="1000000"/>
                      <am3d:sz n="1000000" d="1000000"/>
                    </am3d:scale>
                    <am3d:rot ax="1033142" ay="3642617" az="907522"/>
                    <am3d:postTrans dx="0" dy="0" dz="0"/>
                  </am3d:trans>
                  <am3d:raster rName="Office3DRenderer" rVer="16.0.8326">
                    <am3d:blip r:embed="rId4"/>
                  </am3d:raster>
                  <am3d:objViewport viewportSz="39530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C279FA8B-C8C9-4CDA-3202-EC274FB80D09}"/>
                  </a:ext>
                </a:extLst>
              </p:cNvPr>
              <p:cNvPicPr>
                <a:picLocks noGrp="1" noRot="1" noChangeAspect="1" noMove="1" noResize="1" noEditPoints="1" noAdjustHandles="1" noChangeArrowheads="1" noChangeShapeType="1" noCrop="1"/>
              </p:cNvPicPr>
              <p:nvPr/>
            </p:nvPicPr>
            <p:blipFill>
              <a:blip r:embed="rId4"/>
              <a:stretch>
                <a:fillRect/>
              </a:stretch>
            </p:blipFill>
            <p:spPr>
              <a:xfrm>
                <a:off x="6336239" y="1193880"/>
                <a:ext cx="2698723" cy="2755739"/>
              </a:xfrm>
              <a:prstGeom prst="rect">
                <a:avLst/>
              </a:prstGeom>
            </p:spPr>
          </p:pic>
        </mc:Fallback>
      </mc:AlternateContent>
      <p:cxnSp>
        <p:nvCxnSpPr>
          <p:cNvPr id="7" name="Google Shape;706;p38">
            <a:extLst>
              <a:ext uri="{FF2B5EF4-FFF2-40B4-BE49-F238E27FC236}">
                <a16:creationId xmlns:a16="http://schemas.microsoft.com/office/drawing/2014/main" id="{2D1943A9-B8CD-E8DF-D31B-3885157EF2C7}"/>
              </a:ext>
            </a:extLst>
          </p:cNvPr>
          <p:cNvCxnSpPr>
            <a:cxnSpLocks/>
          </p:cNvCxnSpPr>
          <p:nvPr/>
        </p:nvCxnSpPr>
        <p:spPr>
          <a:xfrm>
            <a:off x="254248" y="2632846"/>
            <a:ext cx="0" cy="1575063"/>
          </a:xfrm>
          <a:prstGeom prst="straightConnector1">
            <a:avLst/>
          </a:prstGeom>
          <a:noFill/>
          <a:ln w="19050" cap="flat" cmpd="sng">
            <a:solidFill>
              <a:schemeClr val="bg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10" name="Google Shape;706;p38">
            <a:extLst>
              <a:ext uri="{FF2B5EF4-FFF2-40B4-BE49-F238E27FC236}">
                <a16:creationId xmlns:a16="http://schemas.microsoft.com/office/drawing/2014/main" id="{DF88CD63-5101-D2A3-A6F0-160AE1AAE12F}"/>
              </a:ext>
            </a:extLst>
          </p:cNvPr>
          <p:cNvCxnSpPr>
            <a:cxnSpLocks/>
          </p:cNvCxnSpPr>
          <p:nvPr/>
        </p:nvCxnSpPr>
        <p:spPr>
          <a:xfrm>
            <a:off x="150884" y="1667139"/>
            <a:ext cx="762933" cy="904610"/>
          </a:xfrm>
          <a:prstGeom prst="straightConnector1">
            <a:avLst/>
          </a:prstGeom>
          <a:noFill/>
          <a:ln w="19050" cap="flat" cmpd="sng">
            <a:solidFill>
              <a:schemeClr val="tx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11" name="Google Shape;706;p38">
            <a:extLst>
              <a:ext uri="{FF2B5EF4-FFF2-40B4-BE49-F238E27FC236}">
                <a16:creationId xmlns:a16="http://schemas.microsoft.com/office/drawing/2014/main" id="{39075B44-E330-DE2B-4A6D-EDE769C15178}"/>
              </a:ext>
            </a:extLst>
          </p:cNvPr>
          <p:cNvCxnSpPr>
            <a:cxnSpLocks/>
          </p:cNvCxnSpPr>
          <p:nvPr/>
        </p:nvCxnSpPr>
        <p:spPr>
          <a:xfrm>
            <a:off x="1594907" y="2372936"/>
            <a:ext cx="0" cy="198813"/>
          </a:xfrm>
          <a:prstGeom prst="straightConnector1">
            <a:avLst/>
          </a:prstGeom>
          <a:noFill/>
          <a:ln w="19050" cap="flat" cmpd="sng">
            <a:solidFill>
              <a:srgbClr val="C00000"/>
            </a:solidFill>
            <a:prstDash val="solid"/>
            <a:round/>
            <a:headEnd type="oval" w="med" len="med"/>
            <a:tailEnd type="oval" w="med" len="med"/>
          </a:ln>
          <a:effectLst>
            <a:outerShdw blurRad="85725" dist="19050" algn="bl" rotWithShape="0">
              <a:schemeClr val="lt1">
                <a:alpha val="50000"/>
              </a:schemeClr>
            </a:outerShdw>
          </a:effectLst>
        </p:spPr>
      </p:cxnSp>
      <p:cxnSp>
        <p:nvCxnSpPr>
          <p:cNvPr id="16" name="Google Shape;706;p38">
            <a:extLst>
              <a:ext uri="{FF2B5EF4-FFF2-40B4-BE49-F238E27FC236}">
                <a16:creationId xmlns:a16="http://schemas.microsoft.com/office/drawing/2014/main" id="{E305DB08-A706-2E04-3187-A20240284512}"/>
              </a:ext>
            </a:extLst>
          </p:cNvPr>
          <p:cNvCxnSpPr>
            <a:cxnSpLocks/>
          </p:cNvCxnSpPr>
          <p:nvPr/>
        </p:nvCxnSpPr>
        <p:spPr>
          <a:xfrm>
            <a:off x="4225331" y="2335098"/>
            <a:ext cx="0" cy="198813"/>
          </a:xfrm>
          <a:prstGeom prst="straightConnector1">
            <a:avLst/>
          </a:prstGeom>
          <a:noFill/>
          <a:ln w="19050" cap="flat" cmpd="sng">
            <a:solidFill>
              <a:srgbClr val="C00000"/>
            </a:solidFill>
            <a:prstDash val="solid"/>
            <a:round/>
            <a:headEnd type="oval" w="med" len="med"/>
            <a:tailEnd type="oval" w="med" len="med"/>
          </a:ln>
          <a:effectLst>
            <a:outerShdw blurRad="85725" dist="19050" algn="bl" rotWithShape="0">
              <a:schemeClr val="lt1">
                <a:alpha val="50000"/>
              </a:schemeClr>
            </a:outerShdw>
          </a:effectLst>
        </p:spPr>
      </p:cxnSp>
      <p:cxnSp>
        <p:nvCxnSpPr>
          <p:cNvPr id="18" name="Google Shape;706;p38">
            <a:extLst>
              <a:ext uri="{FF2B5EF4-FFF2-40B4-BE49-F238E27FC236}">
                <a16:creationId xmlns:a16="http://schemas.microsoft.com/office/drawing/2014/main" id="{5676051D-8994-BF8C-8358-6C9B3EDED563}"/>
              </a:ext>
            </a:extLst>
          </p:cNvPr>
          <p:cNvCxnSpPr>
            <a:cxnSpLocks/>
          </p:cNvCxnSpPr>
          <p:nvPr/>
        </p:nvCxnSpPr>
        <p:spPr>
          <a:xfrm>
            <a:off x="1601806" y="3354277"/>
            <a:ext cx="0" cy="198813"/>
          </a:xfrm>
          <a:prstGeom prst="straightConnector1">
            <a:avLst/>
          </a:prstGeom>
          <a:noFill/>
          <a:ln w="19050" cap="flat" cmpd="sng">
            <a:solidFill>
              <a:srgbClr val="C00000"/>
            </a:solidFill>
            <a:prstDash val="solid"/>
            <a:round/>
            <a:headEnd type="oval" w="med" len="med"/>
            <a:tailEnd type="oval" w="med" len="med"/>
          </a:ln>
          <a:effectLst>
            <a:outerShdw blurRad="85725" dist="19050" algn="bl" rotWithShape="0">
              <a:schemeClr val="lt1">
                <a:alpha val="50000"/>
              </a:schemeClr>
            </a:outerShdw>
          </a:effectLst>
        </p:spPr>
      </p:cxnSp>
      <p:cxnSp>
        <p:nvCxnSpPr>
          <p:cNvPr id="21" name="Google Shape;706;p38">
            <a:extLst>
              <a:ext uri="{FF2B5EF4-FFF2-40B4-BE49-F238E27FC236}">
                <a16:creationId xmlns:a16="http://schemas.microsoft.com/office/drawing/2014/main" id="{C4AEA57F-9CC4-2FFC-0341-0F56CCB01556}"/>
              </a:ext>
            </a:extLst>
          </p:cNvPr>
          <p:cNvCxnSpPr>
            <a:cxnSpLocks/>
          </p:cNvCxnSpPr>
          <p:nvPr/>
        </p:nvCxnSpPr>
        <p:spPr>
          <a:xfrm>
            <a:off x="4256614" y="3338888"/>
            <a:ext cx="0" cy="198813"/>
          </a:xfrm>
          <a:prstGeom prst="straightConnector1">
            <a:avLst/>
          </a:prstGeom>
          <a:noFill/>
          <a:ln w="19050" cap="flat" cmpd="sng">
            <a:solidFill>
              <a:srgbClr val="C00000"/>
            </a:solidFill>
            <a:prstDash val="solid"/>
            <a:round/>
            <a:headEnd type="oval" w="med" len="med"/>
            <a:tailEnd type="oval" w="med" len="med"/>
          </a:ln>
          <a:effectLst>
            <a:outerShdw blurRad="85725" dist="19050" algn="bl" rotWithShape="0">
              <a:schemeClr val="lt1">
                <a:alpha val="50000"/>
              </a:schemeClr>
            </a:outerShdw>
          </a:effectLst>
        </p:spPr>
      </p:cxnSp>
      <p:cxnSp>
        <p:nvCxnSpPr>
          <p:cNvPr id="22" name="Google Shape;706;p38">
            <a:extLst>
              <a:ext uri="{FF2B5EF4-FFF2-40B4-BE49-F238E27FC236}">
                <a16:creationId xmlns:a16="http://schemas.microsoft.com/office/drawing/2014/main" id="{DEC97F97-FCC2-39A9-CA17-53F40FB50696}"/>
              </a:ext>
            </a:extLst>
          </p:cNvPr>
          <p:cNvCxnSpPr>
            <a:cxnSpLocks/>
            <a:stCxn id="17" idx="3"/>
          </p:cNvCxnSpPr>
          <p:nvPr/>
        </p:nvCxnSpPr>
        <p:spPr>
          <a:xfrm>
            <a:off x="1922265" y="2150432"/>
            <a:ext cx="226575" cy="8123"/>
          </a:xfrm>
          <a:prstGeom prst="straightConnector1">
            <a:avLst/>
          </a:prstGeom>
          <a:noFill/>
          <a:ln w="19050" cap="flat" cmpd="sng">
            <a:solidFill>
              <a:schemeClr val="bg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23" name="Google Shape;706;p38">
            <a:extLst>
              <a:ext uri="{FF2B5EF4-FFF2-40B4-BE49-F238E27FC236}">
                <a16:creationId xmlns:a16="http://schemas.microsoft.com/office/drawing/2014/main" id="{AC0E5820-034F-0783-A064-4981F56AB095}"/>
              </a:ext>
            </a:extLst>
          </p:cNvPr>
          <p:cNvCxnSpPr>
            <a:cxnSpLocks/>
            <a:stCxn id="19" idx="3"/>
          </p:cNvCxnSpPr>
          <p:nvPr/>
        </p:nvCxnSpPr>
        <p:spPr>
          <a:xfrm>
            <a:off x="2039469" y="3169611"/>
            <a:ext cx="232815" cy="0"/>
          </a:xfrm>
          <a:prstGeom prst="straightConnector1">
            <a:avLst/>
          </a:prstGeom>
          <a:noFill/>
          <a:ln w="19050" cap="flat" cmpd="sng">
            <a:solidFill>
              <a:schemeClr val="bg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24" name="Google Shape;706;p38">
            <a:extLst>
              <a:ext uri="{FF2B5EF4-FFF2-40B4-BE49-F238E27FC236}">
                <a16:creationId xmlns:a16="http://schemas.microsoft.com/office/drawing/2014/main" id="{DEB5CBB3-21B4-6709-5AA5-58DD73BCD07D}"/>
              </a:ext>
            </a:extLst>
          </p:cNvPr>
          <p:cNvCxnSpPr>
            <a:cxnSpLocks/>
            <a:stCxn id="13" idx="3"/>
          </p:cNvCxnSpPr>
          <p:nvPr/>
        </p:nvCxnSpPr>
        <p:spPr>
          <a:xfrm>
            <a:off x="4716082" y="2102486"/>
            <a:ext cx="249110" cy="0"/>
          </a:xfrm>
          <a:prstGeom prst="straightConnector1">
            <a:avLst/>
          </a:prstGeom>
          <a:noFill/>
          <a:ln w="19050" cap="flat" cmpd="sng">
            <a:solidFill>
              <a:schemeClr val="bg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25" name="Google Shape;706;p38">
            <a:extLst>
              <a:ext uri="{FF2B5EF4-FFF2-40B4-BE49-F238E27FC236}">
                <a16:creationId xmlns:a16="http://schemas.microsoft.com/office/drawing/2014/main" id="{E4DBC098-2539-BA93-CA3F-08AB49CCA94E}"/>
              </a:ext>
            </a:extLst>
          </p:cNvPr>
          <p:cNvCxnSpPr>
            <a:cxnSpLocks/>
            <a:stCxn id="15" idx="3"/>
          </p:cNvCxnSpPr>
          <p:nvPr/>
        </p:nvCxnSpPr>
        <p:spPr>
          <a:xfrm>
            <a:off x="4542849" y="3154222"/>
            <a:ext cx="344538" cy="0"/>
          </a:xfrm>
          <a:prstGeom prst="straightConnector1">
            <a:avLst/>
          </a:prstGeom>
          <a:noFill/>
          <a:ln w="19050" cap="flat" cmpd="sng">
            <a:solidFill>
              <a:schemeClr val="bg2">
                <a:lumMod val="75000"/>
              </a:schemeClr>
            </a:solidFill>
            <a:prstDash val="solid"/>
            <a:round/>
            <a:headEnd type="oval" w="med" len="med"/>
            <a:tailEnd type="oval" w="med" len="med"/>
          </a:ln>
          <a:effectLst>
            <a:outerShdw blurRad="85725" dist="19050" algn="bl" rotWithShape="0">
              <a:schemeClr val="lt1">
                <a:alpha val="50000"/>
              </a:schemeClr>
            </a:outerShdw>
          </a:effectLst>
        </p:spPr>
      </p:cxnSp>
      <p:sp>
        <p:nvSpPr>
          <p:cNvPr id="35" name="Google Shape;375;p32">
            <a:extLst>
              <a:ext uri="{FF2B5EF4-FFF2-40B4-BE49-F238E27FC236}">
                <a16:creationId xmlns:a16="http://schemas.microsoft.com/office/drawing/2014/main" id="{27378BDD-4410-4F3A-F63F-87EE21367642}"/>
              </a:ext>
            </a:extLst>
          </p:cNvPr>
          <p:cNvSpPr txBox="1">
            <a:spLocks/>
          </p:cNvSpPr>
          <p:nvPr/>
        </p:nvSpPr>
        <p:spPr>
          <a:xfrm>
            <a:off x="834422" y="2608338"/>
            <a:ext cx="1446923"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1500" b="0" dirty="0">
                <a:ln w="19050">
                  <a:solidFill>
                    <a:schemeClr val="tx1">
                      <a:lumMod val="95000"/>
                    </a:schemeClr>
                  </a:solidFill>
                </a:ln>
                <a:solidFill>
                  <a:schemeClr val="tx1"/>
                </a:solidFill>
                <a:cs typeface="B Koodak" panose="00000700000000000000" pitchFamily="2" charset="-78"/>
              </a:rPr>
              <a:t>تحلیل گذشته بازار</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36" name="Google Shape;375;p32">
            <a:extLst>
              <a:ext uri="{FF2B5EF4-FFF2-40B4-BE49-F238E27FC236}">
                <a16:creationId xmlns:a16="http://schemas.microsoft.com/office/drawing/2014/main" id="{D3300443-0CF4-DB26-99CD-50E456C48E66}"/>
              </a:ext>
            </a:extLst>
          </p:cNvPr>
          <p:cNvSpPr txBox="1">
            <a:spLocks/>
          </p:cNvSpPr>
          <p:nvPr/>
        </p:nvSpPr>
        <p:spPr>
          <a:xfrm>
            <a:off x="3395197" y="3553090"/>
            <a:ext cx="1627979"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1500" b="0" dirty="0">
                <a:ln w="19050">
                  <a:solidFill>
                    <a:schemeClr val="tx1">
                      <a:lumMod val="95000"/>
                    </a:schemeClr>
                  </a:solidFill>
                </a:ln>
                <a:solidFill>
                  <a:schemeClr val="tx1"/>
                </a:solidFill>
                <a:cs typeface="B Koodak" panose="00000700000000000000" pitchFamily="2" charset="-78"/>
              </a:rPr>
              <a:t>کشف الگو های پنهان</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37" name="Google Shape;375;p32">
            <a:extLst>
              <a:ext uri="{FF2B5EF4-FFF2-40B4-BE49-F238E27FC236}">
                <a16:creationId xmlns:a16="http://schemas.microsoft.com/office/drawing/2014/main" id="{BD41F353-8CBC-FCD4-ECB2-554EF6EE615E}"/>
              </a:ext>
            </a:extLst>
          </p:cNvPr>
          <p:cNvSpPr txBox="1">
            <a:spLocks/>
          </p:cNvSpPr>
          <p:nvPr/>
        </p:nvSpPr>
        <p:spPr>
          <a:xfrm>
            <a:off x="635211" y="3553090"/>
            <a:ext cx="1446923"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1500" b="0" dirty="0">
                <a:ln w="19050">
                  <a:solidFill>
                    <a:schemeClr val="tx1">
                      <a:lumMod val="95000"/>
                    </a:schemeClr>
                  </a:solidFill>
                </a:ln>
                <a:solidFill>
                  <a:schemeClr val="tx1"/>
                </a:solidFill>
                <a:cs typeface="B Koodak" panose="00000700000000000000" pitchFamily="2" charset="-78"/>
              </a:rPr>
              <a:t>مشاور بازار</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12" name="Google Shape;375;p32">
            <a:extLst>
              <a:ext uri="{FF2B5EF4-FFF2-40B4-BE49-F238E27FC236}">
                <a16:creationId xmlns:a16="http://schemas.microsoft.com/office/drawing/2014/main" id="{F3451AB2-C0DC-D642-D1D9-5FA1B25F5560}"/>
              </a:ext>
            </a:extLst>
          </p:cNvPr>
          <p:cNvSpPr txBox="1">
            <a:spLocks/>
          </p:cNvSpPr>
          <p:nvPr/>
        </p:nvSpPr>
        <p:spPr>
          <a:xfrm>
            <a:off x="4728663" y="1915075"/>
            <a:ext cx="926485"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en-GB" sz="1300" b="0" dirty="0">
                <a:ln w="19050">
                  <a:solidFill>
                    <a:schemeClr val="tx1">
                      <a:lumMod val="95000"/>
                    </a:schemeClr>
                  </a:solidFill>
                </a:ln>
                <a:solidFill>
                  <a:schemeClr val="tx1"/>
                </a:solidFill>
                <a:cs typeface="B Nazanin" panose="020B0604020202020204" charset="-78"/>
              </a:rPr>
              <a:t>40%</a:t>
            </a:r>
          </a:p>
        </p:txBody>
      </p:sp>
      <p:sp>
        <p:nvSpPr>
          <p:cNvPr id="27" name="Google Shape;375;p32">
            <a:extLst>
              <a:ext uri="{FF2B5EF4-FFF2-40B4-BE49-F238E27FC236}">
                <a16:creationId xmlns:a16="http://schemas.microsoft.com/office/drawing/2014/main" id="{E1875EFF-1A2C-FF9C-1CE5-29D693C0FC8B}"/>
              </a:ext>
            </a:extLst>
          </p:cNvPr>
          <p:cNvSpPr txBox="1">
            <a:spLocks/>
          </p:cNvSpPr>
          <p:nvPr/>
        </p:nvSpPr>
        <p:spPr>
          <a:xfrm>
            <a:off x="2062872" y="1990031"/>
            <a:ext cx="835676"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en-US" sz="1500" b="0" dirty="0">
                <a:ln w="19050">
                  <a:solidFill>
                    <a:schemeClr val="tx1">
                      <a:lumMod val="95000"/>
                    </a:schemeClr>
                  </a:solidFill>
                </a:ln>
                <a:solidFill>
                  <a:schemeClr val="tx1"/>
                </a:solidFill>
                <a:cs typeface="B Koodak" panose="00000700000000000000" pitchFamily="2" charset="-78"/>
              </a:rPr>
              <a:t>30%</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28" name="Google Shape;375;p32">
            <a:extLst>
              <a:ext uri="{FF2B5EF4-FFF2-40B4-BE49-F238E27FC236}">
                <a16:creationId xmlns:a16="http://schemas.microsoft.com/office/drawing/2014/main" id="{702E74B8-AA0E-5879-F489-8F5351D9AD2F}"/>
              </a:ext>
            </a:extLst>
          </p:cNvPr>
          <p:cNvSpPr txBox="1">
            <a:spLocks/>
          </p:cNvSpPr>
          <p:nvPr/>
        </p:nvSpPr>
        <p:spPr>
          <a:xfrm>
            <a:off x="2203406" y="3011022"/>
            <a:ext cx="811712"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en-US" sz="1500" b="0" dirty="0">
                <a:ln w="19050">
                  <a:solidFill>
                    <a:schemeClr val="tx1">
                      <a:lumMod val="95000"/>
                    </a:schemeClr>
                  </a:solidFill>
                </a:ln>
                <a:solidFill>
                  <a:schemeClr val="tx1"/>
                </a:solidFill>
                <a:cs typeface="B Koodak" panose="00000700000000000000" pitchFamily="2" charset="-78"/>
              </a:rPr>
              <a:t>50%</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29" name="Google Shape;375;p32">
            <a:extLst>
              <a:ext uri="{FF2B5EF4-FFF2-40B4-BE49-F238E27FC236}">
                <a16:creationId xmlns:a16="http://schemas.microsoft.com/office/drawing/2014/main" id="{82CAD929-5112-447D-A59F-CE3EFEB01C66}"/>
              </a:ext>
            </a:extLst>
          </p:cNvPr>
          <p:cNvSpPr txBox="1">
            <a:spLocks/>
          </p:cNvSpPr>
          <p:nvPr/>
        </p:nvSpPr>
        <p:spPr>
          <a:xfrm>
            <a:off x="3331666" y="2609434"/>
            <a:ext cx="1446923" cy="3593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1500" b="0" dirty="0">
                <a:ln w="19050">
                  <a:solidFill>
                    <a:schemeClr val="tx1">
                      <a:lumMod val="95000"/>
                    </a:schemeClr>
                  </a:solidFill>
                </a:ln>
                <a:solidFill>
                  <a:schemeClr val="tx1"/>
                </a:solidFill>
                <a:cs typeface="B Koodak" panose="00000700000000000000" pitchFamily="2" charset="-78"/>
              </a:rPr>
              <a:t>تحلیلگر بازار</a:t>
            </a:r>
            <a:endParaRPr lang="en-GB" sz="1500" b="0" dirty="0">
              <a:ln w="19050">
                <a:solidFill>
                  <a:schemeClr val="tx1">
                    <a:lumMod val="95000"/>
                  </a:schemeClr>
                </a:solidFill>
              </a:ln>
              <a:solidFill>
                <a:schemeClr val="tx1"/>
              </a:solidFill>
              <a:cs typeface="B Koodak" panose="00000700000000000000" pitchFamily="2" charset="-78"/>
            </a:endParaRPr>
          </a:p>
        </p:txBody>
      </p:sp>
      <p:sp>
        <p:nvSpPr>
          <p:cNvPr id="30" name="Google Shape;375;p32">
            <a:extLst>
              <a:ext uri="{FF2B5EF4-FFF2-40B4-BE49-F238E27FC236}">
                <a16:creationId xmlns:a16="http://schemas.microsoft.com/office/drawing/2014/main" id="{3B668C34-9711-FCBD-91F0-3DF6562E1D01}"/>
              </a:ext>
            </a:extLst>
          </p:cNvPr>
          <p:cNvSpPr txBox="1">
            <a:spLocks/>
          </p:cNvSpPr>
          <p:nvPr/>
        </p:nvSpPr>
        <p:spPr>
          <a:xfrm>
            <a:off x="1922265" y="903923"/>
            <a:ext cx="3238379"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2500" b="0" dirty="0">
                <a:ln w="19050">
                  <a:solidFill>
                    <a:schemeClr val="tx1">
                      <a:lumMod val="95000"/>
                    </a:schemeClr>
                  </a:solidFill>
                </a:ln>
                <a:solidFill>
                  <a:schemeClr val="tx1"/>
                </a:solidFill>
                <a:latin typeface="Syne Extra Bold" pitchFamily="34" charset="0"/>
                <a:ea typeface="Syne Extra Bold" pitchFamily="34" charset="-122"/>
                <a:cs typeface="B Koodak" panose="00000700000000000000" pitchFamily="2" charset="-78"/>
              </a:rPr>
              <a:t>روش های مدرن تحلیل داده</a:t>
            </a:r>
            <a:endParaRPr lang="en-GB" sz="2500" b="0" dirty="0">
              <a:ln w="19050">
                <a:solidFill>
                  <a:schemeClr val="tx1">
                    <a:lumMod val="95000"/>
                  </a:schemeClr>
                </a:solidFill>
              </a:ln>
              <a:solidFill>
                <a:schemeClr val="tx1"/>
              </a:solidFill>
              <a:cs typeface="B Koodak" panose="00000700000000000000" pitchFamily="2" charset="-78"/>
            </a:endParaRPr>
          </a:p>
        </p:txBody>
      </p:sp>
      <p:cxnSp>
        <p:nvCxnSpPr>
          <p:cNvPr id="14" name="Google Shape;1278;p58">
            <a:extLst>
              <a:ext uri="{FF2B5EF4-FFF2-40B4-BE49-F238E27FC236}">
                <a16:creationId xmlns:a16="http://schemas.microsoft.com/office/drawing/2014/main" id="{DF90F971-871F-8811-EEFD-27711B91DAED}"/>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26" name="Oval 25">
            <a:extLst>
              <a:ext uri="{FF2B5EF4-FFF2-40B4-BE49-F238E27FC236}">
                <a16:creationId xmlns:a16="http://schemas.microsoft.com/office/drawing/2014/main" id="{4D52392E-DCC3-2614-5244-6563300CC565}"/>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13/4</a:t>
            </a:r>
          </a:p>
        </p:txBody>
      </p:sp>
      <p:cxnSp>
        <p:nvCxnSpPr>
          <p:cNvPr id="31" name="Google Shape;1278;p58">
            <a:extLst>
              <a:ext uri="{FF2B5EF4-FFF2-40B4-BE49-F238E27FC236}">
                <a16:creationId xmlns:a16="http://schemas.microsoft.com/office/drawing/2014/main" id="{C149A31B-1E18-2A0E-2894-CA7F09E682B7}"/>
              </a:ext>
            </a:extLst>
          </p:cNvPr>
          <p:cNvCxnSpPr>
            <a:cxnSpLocks/>
            <a:endCxn id="26"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extLst>
      <p:ext uri="{BB962C8B-B14F-4D97-AF65-F5344CB8AC3E}">
        <p14:creationId xmlns:p14="http://schemas.microsoft.com/office/powerpoint/2010/main" val="33770794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0CB30E5D-D33F-3EFE-97E6-2FEC9A3257A4}"/>
            </a:ext>
          </a:extLst>
        </p:cNvPr>
        <p:cNvGrpSpPr/>
        <p:nvPr/>
      </p:nvGrpSpPr>
      <p:grpSpPr>
        <a:xfrm>
          <a:off x="0" y="0"/>
          <a:ext cx="0" cy="0"/>
          <a:chOff x="0" y="0"/>
          <a:chExt cx="0" cy="0"/>
        </a:xfrm>
      </p:grpSpPr>
      <p:sp>
        <p:nvSpPr>
          <p:cNvPr id="2" name="Google Shape;375;p32">
            <a:extLst>
              <a:ext uri="{FF2B5EF4-FFF2-40B4-BE49-F238E27FC236}">
                <a16:creationId xmlns:a16="http://schemas.microsoft.com/office/drawing/2014/main" id="{1DBD8D8B-703F-4FFB-272F-0552699DDF85}"/>
              </a:ext>
            </a:extLst>
          </p:cNvPr>
          <p:cNvSpPr txBox="1">
            <a:spLocks/>
          </p:cNvSpPr>
          <p:nvPr/>
        </p:nvSpPr>
        <p:spPr>
          <a:xfrm>
            <a:off x="9448800" y="223038"/>
            <a:ext cx="701114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تحلیل داده‌های بزرگ و یادگیری ماشین</a:t>
            </a:r>
            <a:endParaRPr lang="en-GB" sz="4000" b="0" dirty="0">
              <a:ln w="19050">
                <a:solidFill>
                  <a:schemeClr val="bg1"/>
                </a:solidFill>
              </a:ln>
              <a:noFill/>
              <a:cs typeface="B Koodak" panose="00000700000000000000" pitchFamily="2" charset="-78"/>
            </a:endParaRPr>
          </a:p>
        </p:txBody>
      </p:sp>
      <p:sp>
        <p:nvSpPr>
          <p:cNvPr id="8" name="Google Shape;375;p32">
            <a:extLst>
              <a:ext uri="{FF2B5EF4-FFF2-40B4-BE49-F238E27FC236}">
                <a16:creationId xmlns:a16="http://schemas.microsoft.com/office/drawing/2014/main" id="{4C6EA42C-E51B-C930-0326-85B72190E76C}"/>
              </a:ext>
            </a:extLst>
          </p:cNvPr>
          <p:cNvSpPr txBox="1">
            <a:spLocks/>
          </p:cNvSpPr>
          <p:nvPr/>
        </p:nvSpPr>
        <p:spPr>
          <a:xfrm>
            <a:off x="9732401" y="1319678"/>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2800" b="0" dirty="0">
                <a:ln w="19050">
                  <a:solidFill>
                    <a:schemeClr val="tx1">
                      <a:lumMod val="95000"/>
                    </a:schemeClr>
                  </a:solidFill>
                </a:ln>
                <a:solidFill>
                  <a:schemeClr val="tx1"/>
                </a:solidFill>
                <a:latin typeface="Syne Extra Bold" pitchFamily="34" charset="0"/>
                <a:ea typeface="Syne Extra Bold" pitchFamily="34" charset="-122"/>
                <a:cs typeface="B Koodak" panose="00000700000000000000" pitchFamily="2" charset="-78"/>
              </a:rPr>
              <a:t>روش های مدرن</a:t>
            </a:r>
            <a:endParaRPr lang="en-GB" sz="2800" b="0" dirty="0">
              <a:ln w="19050">
                <a:solidFill>
                  <a:schemeClr val="tx1">
                    <a:lumMod val="95000"/>
                  </a:schemeClr>
                </a:solidFill>
              </a:ln>
              <a:solidFill>
                <a:schemeClr val="tx1"/>
              </a:solidFill>
              <a:cs typeface="B Koodak" panose="00000700000000000000" pitchFamily="2" charset="-78"/>
            </a:endParaRPr>
          </a:p>
        </p:txBody>
      </p:sp>
      <p:sp>
        <p:nvSpPr>
          <p:cNvPr id="9" name="Google Shape;375;p32">
            <a:extLst>
              <a:ext uri="{FF2B5EF4-FFF2-40B4-BE49-F238E27FC236}">
                <a16:creationId xmlns:a16="http://schemas.microsoft.com/office/drawing/2014/main" id="{A528CB2C-CE81-2147-C124-0DF4544659D0}"/>
              </a:ext>
            </a:extLst>
          </p:cNvPr>
          <p:cNvSpPr txBox="1">
            <a:spLocks/>
          </p:cNvSpPr>
          <p:nvPr/>
        </p:nvSpPr>
        <p:spPr>
          <a:xfrm>
            <a:off x="9732401" y="2074638"/>
            <a:ext cx="6033683"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2800" b="0" dirty="0">
                <a:ln w="19050">
                  <a:solidFill>
                    <a:schemeClr val="tx1">
                      <a:lumMod val="95000"/>
                    </a:schemeClr>
                  </a:solidFill>
                </a:ln>
                <a:solidFill>
                  <a:schemeClr val="tx1"/>
                </a:solidFill>
                <a:latin typeface="Syne Extra Bold" pitchFamily="34" charset="0"/>
                <a:ea typeface="Syne Extra Bold" pitchFamily="34" charset="-122"/>
                <a:cs typeface="B Koodak" panose="00000700000000000000" pitchFamily="2" charset="-78"/>
              </a:rPr>
              <a:t>مدل‌های پیشرفته‌ی تحلیل داده</a:t>
            </a:r>
            <a:endParaRPr lang="en-GB" sz="2800" b="0" dirty="0">
              <a:ln w="19050">
                <a:solidFill>
                  <a:schemeClr val="tx1">
                    <a:lumMod val="95000"/>
                  </a:schemeClr>
                </a:solidFill>
              </a:ln>
              <a:solidFill>
                <a:schemeClr val="tx1"/>
              </a:solidFill>
              <a:cs typeface="B Koodak" panose="00000700000000000000" pitchFamily="2" charset="-78"/>
            </a:endParaRPr>
          </a:p>
        </p:txBody>
      </p:sp>
      <p:sp>
        <p:nvSpPr>
          <p:cNvPr id="13" name="TextBox 12">
            <a:extLst>
              <a:ext uri="{FF2B5EF4-FFF2-40B4-BE49-F238E27FC236}">
                <a16:creationId xmlns:a16="http://schemas.microsoft.com/office/drawing/2014/main" id="{12EA3C23-AC1A-B5A7-9FC5-6CF53F6620DE}"/>
              </a:ext>
            </a:extLst>
          </p:cNvPr>
          <p:cNvSpPr txBox="1"/>
          <p:nvPr/>
        </p:nvSpPr>
        <p:spPr>
          <a:xfrm>
            <a:off x="13883639" y="3163075"/>
            <a:ext cx="807389" cy="338554"/>
          </a:xfrm>
          <a:prstGeom prst="rect">
            <a:avLst/>
          </a:prstGeom>
          <a:noFill/>
        </p:spPr>
        <p:txBody>
          <a:bodyPr wrap="square">
            <a:spAutoFit/>
          </a:bodyPr>
          <a:lstStyle/>
          <a:p>
            <a:pPr algn="r" rtl="1"/>
            <a:r>
              <a:rPr lang="fa-IR" sz="1600" b="1" dirty="0">
                <a:solidFill>
                  <a:schemeClr val="tx1"/>
                </a:solidFill>
              </a:rPr>
              <a:t> LSTM</a:t>
            </a:r>
          </a:p>
        </p:txBody>
      </p:sp>
      <p:sp>
        <p:nvSpPr>
          <p:cNvPr id="15" name="TextBox 14">
            <a:extLst>
              <a:ext uri="{FF2B5EF4-FFF2-40B4-BE49-F238E27FC236}">
                <a16:creationId xmlns:a16="http://schemas.microsoft.com/office/drawing/2014/main" id="{7BE5DC50-3E9E-5948-66E5-8BEAF646BEDB}"/>
              </a:ext>
            </a:extLst>
          </p:cNvPr>
          <p:cNvSpPr txBox="1"/>
          <p:nvPr/>
        </p:nvSpPr>
        <p:spPr>
          <a:xfrm>
            <a:off x="13281659" y="3627992"/>
            <a:ext cx="1327785" cy="338554"/>
          </a:xfrm>
          <a:prstGeom prst="rect">
            <a:avLst/>
          </a:prstGeom>
          <a:noFill/>
        </p:spPr>
        <p:txBody>
          <a:bodyPr wrap="square">
            <a:spAutoFit/>
          </a:bodyPr>
          <a:lstStyle/>
          <a:p>
            <a:pPr algn="r" rtl="1"/>
            <a:r>
              <a:rPr lang="en-US" sz="1600" b="1" dirty="0">
                <a:solidFill>
                  <a:schemeClr val="tx1"/>
                </a:solidFill>
              </a:rPr>
              <a:t>A</a:t>
            </a:r>
            <a:r>
              <a:rPr lang="fa-IR" sz="1600" b="1" dirty="0">
                <a:solidFill>
                  <a:schemeClr val="tx1"/>
                </a:solidFill>
              </a:rPr>
              <a:t>nn</a:t>
            </a:r>
          </a:p>
        </p:txBody>
      </p:sp>
      <p:sp>
        <p:nvSpPr>
          <p:cNvPr id="17" name="TextBox 16">
            <a:extLst>
              <a:ext uri="{FF2B5EF4-FFF2-40B4-BE49-F238E27FC236}">
                <a16:creationId xmlns:a16="http://schemas.microsoft.com/office/drawing/2014/main" id="{9975BE69-75C7-4648-079E-749089B16B44}"/>
              </a:ext>
            </a:extLst>
          </p:cNvPr>
          <p:cNvSpPr txBox="1"/>
          <p:nvPr/>
        </p:nvSpPr>
        <p:spPr>
          <a:xfrm>
            <a:off x="12190651" y="3158548"/>
            <a:ext cx="749708" cy="338554"/>
          </a:xfrm>
          <a:prstGeom prst="rect">
            <a:avLst/>
          </a:prstGeom>
          <a:noFill/>
        </p:spPr>
        <p:txBody>
          <a:bodyPr wrap="square">
            <a:spAutoFit/>
          </a:bodyPr>
          <a:lstStyle/>
          <a:p>
            <a:pPr algn="r" rtl="1"/>
            <a:r>
              <a:rPr lang="fa-IR" sz="1600" b="1" dirty="0">
                <a:solidFill>
                  <a:schemeClr val="tx1"/>
                </a:solidFill>
              </a:rPr>
              <a:t>Rnn</a:t>
            </a:r>
          </a:p>
        </p:txBody>
      </p:sp>
      <p:sp>
        <p:nvSpPr>
          <p:cNvPr id="19" name="TextBox 18">
            <a:extLst>
              <a:ext uri="{FF2B5EF4-FFF2-40B4-BE49-F238E27FC236}">
                <a16:creationId xmlns:a16="http://schemas.microsoft.com/office/drawing/2014/main" id="{197DC1FA-3B0E-6B4D-99AE-69C62E762842}"/>
              </a:ext>
            </a:extLst>
          </p:cNvPr>
          <p:cNvSpPr txBox="1"/>
          <p:nvPr/>
        </p:nvSpPr>
        <p:spPr>
          <a:xfrm>
            <a:off x="11856230" y="3627992"/>
            <a:ext cx="1084129" cy="338554"/>
          </a:xfrm>
          <a:prstGeom prst="rect">
            <a:avLst/>
          </a:prstGeom>
          <a:noFill/>
        </p:spPr>
        <p:txBody>
          <a:bodyPr wrap="square">
            <a:spAutoFit/>
          </a:bodyPr>
          <a:lstStyle/>
          <a:p>
            <a:pPr algn="r" rtl="1"/>
            <a:r>
              <a:rPr lang="fa-IR" sz="1600" b="1" dirty="0">
                <a:solidFill>
                  <a:schemeClr val="tx1"/>
                </a:solidFill>
              </a:rPr>
              <a:t>XGBoost</a:t>
            </a:r>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93ED3298-9780-28E2-02A4-530BF33CC397}"/>
                  </a:ext>
                </a:extLst>
              </p:cNvPr>
              <p:cNvGraphicFramePr>
                <a:graphicFrameLocks noChangeAspect="1"/>
              </p:cNvGraphicFramePr>
              <p:nvPr>
                <p:extLst>
                  <p:ext uri="{D42A27DB-BD31-4B8C-83A1-F6EECF244321}">
                    <p14:modId xmlns:p14="http://schemas.microsoft.com/office/powerpoint/2010/main" val="2132265692"/>
                  </p:ext>
                </p:extLst>
              </p:nvPr>
            </p:nvGraphicFramePr>
            <p:xfrm>
              <a:off x="9355428" y="1319678"/>
              <a:ext cx="2508673" cy="2755741"/>
            </p:xfrm>
            <a:graphic>
              <a:graphicData uri="http://schemas.microsoft.com/office/drawing/2017/model3d">
                <am3d:model3d r:embed="rId3">
                  <am3d:spPr>
                    <a:xfrm>
                      <a:off x="0" y="0"/>
                      <a:ext cx="2508673" cy="2755741"/>
                    </a:xfrm>
                    <a:prstGeom prst="rect">
                      <a:avLst/>
                    </a:prstGeom>
                  </am3d:spPr>
                  <am3d:camera>
                    <am3d:pos x="0" y="0" z="66532864"/>
                    <am3d:up dx="0" dy="36000000" dz="0"/>
                    <am3d:lookAt x="0" y="0" z="0"/>
                    <am3d:perspective fov="2700000"/>
                  </am3d:camera>
                  <am3d:trans>
                    <am3d:meterPerModelUnit n="138899" d="1000000"/>
                    <am3d:preTrans dx="0" dy="0" dz="0"/>
                    <am3d:scale>
                      <am3d:sx n="1000000" d="1000000"/>
                      <am3d:sy n="1000000" d="1000000"/>
                      <am3d:sz n="1000000" d="1000000"/>
                    </am3d:scale>
                    <am3d:rot ax="10130925" ay="-2969435" az="-10288587"/>
                    <am3d:postTrans dx="0" dy="0" dz="0"/>
                  </am3d:trans>
                  <am3d:raster rName="Office3DRenderer" rVer="16.0.8326">
                    <am3d:blip r:embed="rId4"/>
                  </am3d:raster>
                  <am3d:objViewport viewportSz="395306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93ED3298-9780-28E2-02A4-530BF33CC397}"/>
                  </a:ext>
                </a:extLst>
              </p:cNvPr>
              <p:cNvPicPr>
                <a:picLocks noGrp="1" noRot="1" noChangeAspect="1" noMove="1" noResize="1" noEditPoints="1" noAdjustHandles="1" noChangeArrowheads="1" noChangeShapeType="1" noCrop="1"/>
              </p:cNvPicPr>
              <p:nvPr/>
            </p:nvPicPr>
            <p:blipFill>
              <a:blip r:embed="rId4"/>
              <a:stretch>
                <a:fillRect/>
              </a:stretch>
            </p:blipFill>
            <p:spPr>
              <a:xfrm>
                <a:off x="9355428" y="1319678"/>
                <a:ext cx="2508673" cy="2755741"/>
              </a:xfrm>
              <a:prstGeom prst="rect">
                <a:avLst/>
              </a:prstGeom>
            </p:spPr>
          </p:pic>
        </mc:Fallback>
      </mc:AlternateContent>
      <p:sp>
        <p:nvSpPr>
          <p:cNvPr id="5" name="Google Shape;375;p32">
            <a:extLst>
              <a:ext uri="{FF2B5EF4-FFF2-40B4-BE49-F238E27FC236}">
                <a16:creationId xmlns:a16="http://schemas.microsoft.com/office/drawing/2014/main" id="{239E07FA-0132-53EE-1DC2-23BF1CD82867}"/>
              </a:ext>
            </a:extLst>
          </p:cNvPr>
          <p:cNvSpPr txBox="1">
            <a:spLocks/>
          </p:cNvSpPr>
          <p:nvPr/>
        </p:nvSpPr>
        <p:spPr>
          <a:xfrm>
            <a:off x="1807961" y="447209"/>
            <a:ext cx="701114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سوالات کلی</a:t>
            </a:r>
            <a:endParaRPr lang="en-GB" sz="4000" b="0" dirty="0">
              <a:ln w="19050">
                <a:solidFill>
                  <a:schemeClr val="bg1"/>
                </a:solidFill>
              </a:ln>
              <a:noFill/>
              <a:cs typeface="B Koodak" panose="00000700000000000000" pitchFamily="2" charset="-78"/>
            </a:endParaRPr>
          </a:p>
        </p:txBody>
      </p:sp>
      <p:grpSp>
        <p:nvGrpSpPr>
          <p:cNvPr id="24" name="Google Shape;12738;p80">
            <a:extLst>
              <a:ext uri="{FF2B5EF4-FFF2-40B4-BE49-F238E27FC236}">
                <a16:creationId xmlns:a16="http://schemas.microsoft.com/office/drawing/2014/main" id="{C5923B13-0F1D-692C-397E-6001898D2B25}"/>
              </a:ext>
            </a:extLst>
          </p:cNvPr>
          <p:cNvGrpSpPr/>
          <p:nvPr/>
        </p:nvGrpSpPr>
        <p:grpSpPr>
          <a:xfrm>
            <a:off x="8279170" y="2025436"/>
            <a:ext cx="533636" cy="426898"/>
            <a:chOff x="7500054" y="2934735"/>
            <a:chExt cx="350576" cy="280454"/>
          </a:xfrm>
          <a:solidFill>
            <a:schemeClr val="tx1"/>
          </a:solidFill>
        </p:grpSpPr>
        <p:sp>
          <p:nvSpPr>
            <p:cNvPr id="25" name="Google Shape;12739;p80">
              <a:extLst>
                <a:ext uri="{FF2B5EF4-FFF2-40B4-BE49-F238E27FC236}">
                  <a16:creationId xmlns:a16="http://schemas.microsoft.com/office/drawing/2014/main" id="{FFB23A95-BC46-1583-CDA4-B2FA966E6EE2}"/>
                </a:ext>
              </a:extLst>
            </p:cNvPr>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26" name="Google Shape;12740;p80">
              <a:extLst>
                <a:ext uri="{FF2B5EF4-FFF2-40B4-BE49-F238E27FC236}">
                  <a16:creationId xmlns:a16="http://schemas.microsoft.com/office/drawing/2014/main" id="{40EC2C85-56AA-9CDE-D1D5-953E4A22596A}"/>
                </a:ext>
              </a:extLst>
            </p:cNvPr>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27" name="Google Shape;12741;p80">
              <a:extLst>
                <a:ext uri="{FF2B5EF4-FFF2-40B4-BE49-F238E27FC236}">
                  <a16:creationId xmlns:a16="http://schemas.microsoft.com/office/drawing/2014/main" id="{1DEEA252-C140-7F71-8AC2-03CE523E4483}"/>
                </a:ext>
              </a:extLst>
            </p:cNvPr>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28" name="Google Shape;12742;p80">
              <a:extLst>
                <a:ext uri="{FF2B5EF4-FFF2-40B4-BE49-F238E27FC236}">
                  <a16:creationId xmlns:a16="http://schemas.microsoft.com/office/drawing/2014/main" id="{A7099966-3CD6-D851-7D4D-812C95283A5E}"/>
                </a:ext>
              </a:extLst>
            </p:cNvPr>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29" name="Google Shape;12743;p80">
              <a:extLst>
                <a:ext uri="{FF2B5EF4-FFF2-40B4-BE49-F238E27FC236}">
                  <a16:creationId xmlns:a16="http://schemas.microsoft.com/office/drawing/2014/main" id="{11C6C42C-6423-8A31-D0A4-4EEB99C22E3F}"/>
                </a:ext>
              </a:extLst>
            </p:cNvPr>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30" name="Google Shape;12744;p80">
              <a:extLst>
                <a:ext uri="{FF2B5EF4-FFF2-40B4-BE49-F238E27FC236}">
                  <a16:creationId xmlns:a16="http://schemas.microsoft.com/office/drawing/2014/main" id="{9607553A-D677-204F-9BB0-5A2C2E400320}"/>
                </a:ext>
              </a:extLst>
            </p:cNvPr>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31" name="Google Shape;12745;p80">
              <a:extLst>
                <a:ext uri="{FF2B5EF4-FFF2-40B4-BE49-F238E27FC236}">
                  <a16:creationId xmlns:a16="http://schemas.microsoft.com/office/drawing/2014/main" id="{DBC1BC7C-98FE-CE49-F343-5FCA3CC1FD1E}"/>
                </a:ext>
              </a:extLst>
            </p:cNvPr>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32" name="Google Shape;12746;p80">
              <a:extLst>
                <a:ext uri="{FF2B5EF4-FFF2-40B4-BE49-F238E27FC236}">
                  <a16:creationId xmlns:a16="http://schemas.microsoft.com/office/drawing/2014/main" id="{29CC10C5-F6E1-4E72-7F19-755E834C8834}"/>
                </a:ext>
              </a:extLst>
            </p:cNvPr>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grpSp>
      <p:grpSp>
        <p:nvGrpSpPr>
          <p:cNvPr id="51" name="Google Shape;11207;p77">
            <a:extLst>
              <a:ext uri="{FF2B5EF4-FFF2-40B4-BE49-F238E27FC236}">
                <a16:creationId xmlns:a16="http://schemas.microsoft.com/office/drawing/2014/main" id="{5854200D-EC88-ADBB-DF1C-F7BCDC002F82}"/>
              </a:ext>
            </a:extLst>
          </p:cNvPr>
          <p:cNvGrpSpPr/>
          <p:nvPr/>
        </p:nvGrpSpPr>
        <p:grpSpPr>
          <a:xfrm>
            <a:off x="8288866" y="3479795"/>
            <a:ext cx="529643" cy="517033"/>
            <a:chOff x="1303876" y="2419377"/>
            <a:chExt cx="363275" cy="354626"/>
          </a:xfrm>
          <a:solidFill>
            <a:schemeClr val="tx1"/>
          </a:solidFill>
        </p:grpSpPr>
        <p:sp>
          <p:nvSpPr>
            <p:cNvPr id="52" name="Google Shape;11208;p77">
              <a:extLst>
                <a:ext uri="{FF2B5EF4-FFF2-40B4-BE49-F238E27FC236}">
                  <a16:creationId xmlns:a16="http://schemas.microsoft.com/office/drawing/2014/main" id="{8C60644D-5845-A3A6-90EE-6807C14C67AF}"/>
                </a:ext>
              </a:extLst>
            </p:cNvPr>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209;p77">
              <a:extLst>
                <a:ext uri="{FF2B5EF4-FFF2-40B4-BE49-F238E27FC236}">
                  <a16:creationId xmlns:a16="http://schemas.microsoft.com/office/drawing/2014/main" id="{70D90B6E-09AC-64A0-A024-E81DB091FE22}"/>
                </a:ext>
              </a:extLst>
            </p:cNvPr>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210;p77">
              <a:extLst>
                <a:ext uri="{FF2B5EF4-FFF2-40B4-BE49-F238E27FC236}">
                  <a16:creationId xmlns:a16="http://schemas.microsoft.com/office/drawing/2014/main" id="{1FC2B2AF-33B5-4529-CB85-8C901DE2A330}"/>
                </a:ext>
              </a:extLst>
            </p:cNvPr>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211;p77">
              <a:extLst>
                <a:ext uri="{FF2B5EF4-FFF2-40B4-BE49-F238E27FC236}">
                  <a16:creationId xmlns:a16="http://schemas.microsoft.com/office/drawing/2014/main" id="{C7A5E1FE-905C-F9DA-AD08-3830899B9EFB}"/>
                </a:ext>
              </a:extLst>
            </p:cNvPr>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212;p77">
              <a:extLst>
                <a:ext uri="{FF2B5EF4-FFF2-40B4-BE49-F238E27FC236}">
                  <a16:creationId xmlns:a16="http://schemas.microsoft.com/office/drawing/2014/main" id="{894D44FB-1F1F-4BF8-0DD6-22A04430542B}"/>
                </a:ext>
              </a:extLst>
            </p:cNvPr>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213;p77">
              <a:extLst>
                <a:ext uri="{FF2B5EF4-FFF2-40B4-BE49-F238E27FC236}">
                  <a16:creationId xmlns:a16="http://schemas.microsoft.com/office/drawing/2014/main" id="{1C9B106D-89B6-CDBF-2A07-36AB2F32E18B}"/>
                </a:ext>
              </a:extLst>
            </p:cNvPr>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214;p77">
              <a:extLst>
                <a:ext uri="{FF2B5EF4-FFF2-40B4-BE49-F238E27FC236}">
                  <a16:creationId xmlns:a16="http://schemas.microsoft.com/office/drawing/2014/main" id="{E5B3F67E-2C6F-2439-7567-94399A4D835F}"/>
                </a:ext>
              </a:extLst>
            </p:cNvPr>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215;p77">
              <a:extLst>
                <a:ext uri="{FF2B5EF4-FFF2-40B4-BE49-F238E27FC236}">
                  <a16:creationId xmlns:a16="http://schemas.microsoft.com/office/drawing/2014/main" id="{DC83B853-2A15-ED61-9CC3-4C82216441C8}"/>
                </a:ext>
              </a:extLst>
            </p:cNvPr>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776;p42">
            <a:extLst>
              <a:ext uri="{FF2B5EF4-FFF2-40B4-BE49-F238E27FC236}">
                <a16:creationId xmlns:a16="http://schemas.microsoft.com/office/drawing/2014/main" id="{A164705D-F979-7185-C88C-1D586E022E6F}"/>
              </a:ext>
            </a:extLst>
          </p:cNvPr>
          <p:cNvSpPr/>
          <p:nvPr/>
        </p:nvSpPr>
        <p:spPr>
          <a:xfrm>
            <a:off x="8098643" y="180451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76;p42">
            <a:extLst>
              <a:ext uri="{FF2B5EF4-FFF2-40B4-BE49-F238E27FC236}">
                <a16:creationId xmlns:a16="http://schemas.microsoft.com/office/drawing/2014/main" id="{FAEF45B0-6D90-EB63-D7D1-31AA32D42FF3}"/>
              </a:ext>
            </a:extLst>
          </p:cNvPr>
          <p:cNvSpPr/>
          <p:nvPr/>
        </p:nvSpPr>
        <p:spPr>
          <a:xfrm>
            <a:off x="8127587" y="3252661"/>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Text 2">
            <a:extLst>
              <a:ext uri="{FF2B5EF4-FFF2-40B4-BE49-F238E27FC236}">
                <a16:creationId xmlns:a16="http://schemas.microsoft.com/office/drawing/2014/main" id="{029EC186-6384-24FB-DC15-AEEB7EF4A303}"/>
              </a:ext>
            </a:extLst>
          </p:cNvPr>
          <p:cNvSpPr/>
          <p:nvPr/>
        </p:nvSpPr>
        <p:spPr>
          <a:xfrm>
            <a:off x="6180598" y="2241749"/>
            <a:ext cx="1772022" cy="221456"/>
          </a:xfrm>
          <a:prstGeom prst="rect">
            <a:avLst/>
          </a:prstGeom>
          <a:noFill/>
          <a:ln/>
        </p:spPr>
        <p:txBody>
          <a:bodyPr wrap="none" lIns="0" tIns="0" rIns="0" bIns="0" rtlCol="0" anchor="t"/>
          <a:lstStyle/>
          <a:p>
            <a:pPr algn="r" rtl="1">
              <a:lnSpc>
                <a:spcPts val="1719"/>
              </a:lnSpc>
            </a:pPr>
            <a:r>
              <a:rPr lang="fa-IR" sz="2100" dirty="0">
                <a:solidFill>
                  <a:schemeClr val="tx1"/>
                </a:solidFill>
                <a:cs typeface="B Koodak" panose="00000700000000000000" pitchFamily="2" charset="-78"/>
              </a:rPr>
              <a:t>آیا عموم مردم از این قابلیت استفاده کنند؟</a:t>
            </a:r>
            <a:endParaRPr lang="en-US" sz="2100" dirty="0">
              <a:solidFill>
                <a:schemeClr val="tx1"/>
              </a:solidFill>
              <a:cs typeface="B Koodak" panose="00000700000000000000" pitchFamily="2" charset="-78"/>
            </a:endParaRPr>
          </a:p>
        </p:txBody>
      </p:sp>
      <p:sp>
        <p:nvSpPr>
          <p:cNvPr id="769" name="Text 2">
            <a:extLst>
              <a:ext uri="{FF2B5EF4-FFF2-40B4-BE49-F238E27FC236}">
                <a16:creationId xmlns:a16="http://schemas.microsoft.com/office/drawing/2014/main" id="{9FD1FAE2-8954-89E7-1DB9-C833163D04E3}"/>
              </a:ext>
            </a:extLst>
          </p:cNvPr>
          <p:cNvSpPr/>
          <p:nvPr/>
        </p:nvSpPr>
        <p:spPr>
          <a:xfrm>
            <a:off x="6124416" y="3681511"/>
            <a:ext cx="1772022" cy="221456"/>
          </a:xfrm>
          <a:prstGeom prst="rect">
            <a:avLst/>
          </a:prstGeom>
          <a:noFill/>
          <a:ln/>
        </p:spPr>
        <p:txBody>
          <a:bodyPr wrap="none" lIns="0" tIns="0" rIns="0" bIns="0" rtlCol="0" anchor="t"/>
          <a:lstStyle/>
          <a:p>
            <a:pPr algn="r" rtl="1">
              <a:lnSpc>
                <a:spcPts val="1719"/>
              </a:lnSpc>
            </a:pPr>
            <a:r>
              <a:rPr lang="fa-IR" sz="2100" dirty="0">
                <a:solidFill>
                  <a:schemeClr val="tx1"/>
                </a:solidFill>
                <a:cs typeface="B Koodak" panose="00000700000000000000" pitchFamily="2" charset="-78"/>
              </a:rPr>
              <a:t>آیا معاملگران سنتی در آینده از بازار حذف می شوند؟</a:t>
            </a:r>
            <a:endParaRPr lang="en-US" sz="2100" dirty="0">
              <a:solidFill>
                <a:schemeClr val="tx1"/>
              </a:solidFill>
              <a:cs typeface="B Koodak" panose="00000700000000000000" pitchFamily="2" charset="-78"/>
            </a:endParaRPr>
          </a:p>
        </p:txBody>
      </p:sp>
      <p:grpSp>
        <p:nvGrpSpPr>
          <p:cNvPr id="771" name="Google Shape;13053;p80">
            <a:extLst>
              <a:ext uri="{FF2B5EF4-FFF2-40B4-BE49-F238E27FC236}">
                <a16:creationId xmlns:a16="http://schemas.microsoft.com/office/drawing/2014/main" id="{87E0E077-B8C0-3915-C9A3-0156A004FC31}"/>
              </a:ext>
            </a:extLst>
          </p:cNvPr>
          <p:cNvGrpSpPr/>
          <p:nvPr/>
        </p:nvGrpSpPr>
        <p:grpSpPr>
          <a:xfrm>
            <a:off x="693625" y="1307152"/>
            <a:ext cx="1823173" cy="1631336"/>
            <a:chOff x="4670239" y="1541599"/>
            <a:chExt cx="359679" cy="321833"/>
          </a:xfrm>
          <a:solidFill>
            <a:schemeClr val="tx2">
              <a:lumMod val="50000"/>
            </a:schemeClr>
          </a:solidFill>
        </p:grpSpPr>
        <p:sp>
          <p:nvSpPr>
            <p:cNvPr id="772" name="Google Shape;13054;p80">
              <a:extLst>
                <a:ext uri="{FF2B5EF4-FFF2-40B4-BE49-F238E27FC236}">
                  <a16:creationId xmlns:a16="http://schemas.microsoft.com/office/drawing/2014/main" id="{EAF4C0D5-D04C-CAD6-7984-8AD982FA1266}"/>
                </a:ext>
              </a:extLst>
            </p:cNvPr>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13055;p80">
              <a:extLst>
                <a:ext uri="{FF2B5EF4-FFF2-40B4-BE49-F238E27FC236}">
                  <a16:creationId xmlns:a16="http://schemas.microsoft.com/office/drawing/2014/main" id="{917276BD-8B08-0819-790F-FC3C57E58660}"/>
                </a:ext>
              </a:extLst>
            </p:cNvPr>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13056;p80">
              <a:extLst>
                <a:ext uri="{FF2B5EF4-FFF2-40B4-BE49-F238E27FC236}">
                  <a16:creationId xmlns:a16="http://schemas.microsoft.com/office/drawing/2014/main" id="{612D816A-D1D2-CF9A-40DD-976462ED41CD}"/>
                </a:ext>
              </a:extLst>
            </p:cNvPr>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13057;p80">
              <a:extLst>
                <a:ext uri="{FF2B5EF4-FFF2-40B4-BE49-F238E27FC236}">
                  <a16:creationId xmlns:a16="http://schemas.microsoft.com/office/drawing/2014/main" id="{A40B3C3A-B932-8E09-20B3-4CF16CD8BCEE}"/>
                </a:ext>
              </a:extLst>
            </p:cNvPr>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13058;p80">
              <a:extLst>
                <a:ext uri="{FF2B5EF4-FFF2-40B4-BE49-F238E27FC236}">
                  <a16:creationId xmlns:a16="http://schemas.microsoft.com/office/drawing/2014/main" id="{F221EC61-2707-0E53-CD6C-F996781DB3BE}"/>
                </a:ext>
              </a:extLst>
            </p:cNvPr>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777" name="Google Shape;706;p38">
            <a:extLst>
              <a:ext uri="{FF2B5EF4-FFF2-40B4-BE49-F238E27FC236}">
                <a16:creationId xmlns:a16="http://schemas.microsoft.com/office/drawing/2014/main" id="{CE5F914C-970E-E497-03D2-7D5A5989A9E4}"/>
              </a:ext>
            </a:extLst>
          </p:cNvPr>
          <p:cNvCxnSpPr>
            <a:cxnSpLocks/>
          </p:cNvCxnSpPr>
          <p:nvPr/>
        </p:nvCxnSpPr>
        <p:spPr>
          <a:xfrm>
            <a:off x="488148" y="572366"/>
            <a:ext cx="1525426"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778" name="Google Shape;707;p38">
            <a:extLst>
              <a:ext uri="{FF2B5EF4-FFF2-40B4-BE49-F238E27FC236}">
                <a16:creationId xmlns:a16="http://schemas.microsoft.com/office/drawing/2014/main" id="{7F9DEC67-1ABB-8123-EA1E-14B7F2E1FABC}"/>
              </a:ext>
            </a:extLst>
          </p:cNvPr>
          <p:cNvCxnSpPr>
            <a:cxnSpLocks/>
          </p:cNvCxnSpPr>
          <p:nvPr/>
        </p:nvCxnSpPr>
        <p:spPr>
          <a:xfrm rot="16200000" flipH="1">
            <a:off x="405537" y="3023187"/>
            <a:ext cx="1052231" cy="1052231"/>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12" name="Google Shape;13059;p80">
            <a:extLst>
              <a:ext uri="{FF2B5EF4-FFF2-40B4-BE49-F238E27FC236}">
                <a16:creationId xmlns:a16="http://schemas.microsoft.com/office/drawing/2014/main" id="{F196B160-2E1B-A092-3057-BD3AE454BD2C}"/>
              </a:ext>
            </a:extLst>
          </p:cNvPr>
          <p:cNvGrpSpPr/>
          <p:nvPr/>
        </p:nvGrpSpPr>
        <p:grpSpPr>
          <a:xfrm>
            <a:off x="3686522" y="5464645"/>
            <a:ext cx="3961352" cy="4365894"/>
            <a:chOff x="4212429" y="1502385"/>
            <a:chExt cx="321037" cy="353822"/>
          </a:xfrm>
          <a:solidFill>
            <a:srgbClr val="213755"/>
          </a:solidFill>
        </p:grpSpPr>
        <p:sp>
          <p:nvSpPr>
            <p:cNvPr id="14" name="Google Shape;13060;p80">
              <a:extLst>
                <a:ext uri="{FF2B5EF4-FFF2-40B4-BE49-F238E27FC236}">
                  <a16:creationId xmlns:a16="http://schemas.microsoft.com/office/drawing/2014/main" id="{3C1379C4-DC55-22D6-A41E-9F0E33B5E36E}"/>
                </a:ext>
              </a:extLst>
            </p:cNvPr>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1"/>
                </a:solidFill>
              </a:endParaRPr>
            </a:p>
          </p:txBody>
        </p:sp>
        <p:sp>
          <p:nvSpPr>
            <p:cNvPr id="16" name="Google Shape;13061;p80">
              <a:extLst>
                <a:ext uri="{FF2B5EF4-FFF2-40B4-BE49-F238E27FC236}">
                  <a16:creationId xmlns:a16="http://schemas.microsoft.com/office/drawing/2014/main" id="{7785CFBC-1A62-192B-8BF1-B1F092A12A74}"/>
                </a:ext>
              </a:extLst>
            </p:cNvPr>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8" name="Google Shape;13062;p80">
              <a:extLst>
                <a:ext uri="{FF2B5EF4-FFF2-40B4-BE49-F238E27FC236}">
                  <a16:creationId xmlns:a16="http://schemas.microsoft.com/office/drawing/2014/main" id="{2271D87D-8C3F-5351-2F26-813A5D31FD8D}"/>
                </a:ext>
              </a:extLst>
            </p:cNvPr>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0" name="Google Shape;13063;p80">
              <a:extLst>
                <a:ext uri="{FF2B5EF4-FFF2-40B4-BE49-F238E27FC236}">
                  <a16:creationId xmlns:a16="http://schemas.microsoft.com/office/drawing/2014/main" id="{C66FBBB7-A42B-15BE-8873-73586D401418}"/>
                </a:ext>
              </a:extLst>
            </p:cNvPr>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mc:AlternateContent xmlns:mc="http://schemas.openxmlformats.org/markup-compatibility/2006">
        <mc:Choice xmlns:am3d="http://schemas.microsoft.com/office/drawing/2017/model3d" Requires="am3d">
          <p:graphicFrame>
            <p:nvGraphicFramePr>
              <p:cNvPr id="21" name="3D Model 20">
                <a:extLst>
                  <a:ext uri="{FF2B5EF4-FFF2-40B4-BE49-F238E27FC236}">
                    <a16:creationId xmlns:a16="http://schemas.microsoft.com/office/drawing/2014/main" id="{AF2D2A5E-15EA-E8B8-F0BF-B9E27B51C31C}"/>
                  </a:ext>
                </a:extLst>
              </p:cNvPr>
              <p:cNvGraphicFramePr>
                <a:graphicFrameLocks noChangeAspect="1"/>
              </p:cNvGraphicFramePr>
              <p:nvPr>
                <p:extLst>
                  <p:ext uri="{D42A27DB-BD31-4B8C-83A1-F6EECF244321}">
                    <p14:modId xmlns:p14="http://schemas.microsoft.com/office/powerpoint/2010/main" val="4272385356"/>
                  </p:ext>
                </p:extLst>
              </p:nvPr>
            </p:nvGraphicFramePr>
            <p:xfrm>
              <a:off x="9272965" y="1068739"/>
              <a:ext cx="1957755" cy="1975695"/>
            </p:xfrm>
            <a:graphic>
              <a:graphicData uri="http://schemas.microsoft.com/office/drawing/2017/model3d">
                <am3d:model3d r:embed="rId5">
                  <am3d:spPr>
                    <a:xfrm>
                      <a:off x="0" y="0"/>
                      <a:ext cx="1957755" cy="1975695"/>
                    </a:xfrm>
                    <a:prstGeom prst="rect">
                      <a:avLst/>
                    </a:prstGeom>
                  </am3d:spPr>
                  <am3d:camera>
                    <am3d:pos x="0" y="0" z="66595739"/>
                    <am3d:up dx="0" dy="36000000" dz="0"/>
                    <am3d:lookAt x="0" y="0" z="0"/>
                    <am3d:perspective fov="2700000"/>
                  </am3d:camera>
                  <am3d:trans>
                    <am3d:meterPerModelUnit n="206774" d="1000000"/>
                    <am3d:preTrans dx="-33043759" dy="-18055922" dz="-11027639"/>
                    <am3d:scale>
                      <am3d:sx n="1000000" d="1000000"/>
                      <am3d:sy n="1000000" d="1000000"/>
                      <am3d:sz n="1000000" d="1000000"/>
                    </am3d:scale>
                    <am3d:rot ax="-10693440" ay="409935" az="-10787308"/>
                    <am3d:postTrans dx="0" dy="0" dz="0"/>
                  </am3d:trans>
                  <am3d:raster rName="Office3DRenderer" rVer="16.0.8326">
                    <am3d:blip r:embed="rId6"/>
                  </am3d:raster>
                  <am3d:objViewport viewportSz="286627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1" name="3D Model 20">
                <a:extLst>
                  <a:ext uri="{FF2B5EF4-FFF2-40B4-BE49-F238E27FC236}">
                    <a16:creationId xmlns:a16="http://schemas.microsoft.com/office/drawing/2014/main" id="{AF2D2A5E-15EA-E8B8-F0BF-B9E27B51C31C}"/>
                  </a:ext>
                </a:extLst>
              </p:cNvPr>
              <p:cNvPicPr>
                <a:picLocks noGrp="1" noRot="1" noChangeAspect="1" noMove="1" noResize="1" noEditPoints="1" noAdjustHandles="1" noChangeArrowheads="1" noChangeShapeType="1" noCrop="1"/>
              </p:cNvPicPr>
              <p:nvPr/>
            </p:nvPicPr>
            <p:blipFill>
              <a:blip r:embed="rId6"/>
              <a:stretch>
                <a:fillRect/>
              </a:stretch>
            </p:blipFill>
            <p:spPr>
              <a:xfrm>
                <a:off x="9272965" y="1068739"/>
                <a:ext cx="1957755" cy="197569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2" name="3D Model 21">
                <a:extLst>
                  <a:ext uri="{FF2B5EF4-FFF2-40B4-BE49-F238E27FC236}">
                    <a16:creationId xmlns:a16="http://schemas.microsoft.com/office/drawing/2014/main" id="{05603E28-D9A8-1B5A-7600-C4D93867793F}"/>
                  </a:ext>
                </a:extLst>
              </p:cNvPr>
              <p:cNvGraphicFramePr>
                <a:graphicFrameLocks noChangeAspect="1"/>
              </p:cNvGraphicFramePr>
              <p:nvPr>
                <p:extLst>
                  <p:ext uri="{D42A27DB-BD31-4B8C-83A1-F6EECF244321}">
                    <p14:modId xmlns:p14="http://schemas.microsoft.com/office/powerpoint/2010/main" val="1874382261"/>
                  </p:ext>
                </p:extLst>
              </p:nvPr>
            </p:nvGraphicFramePr>
            <p:xfrm>
              <a:off x="-4490620" y="-2282199"/>
              <a:ext cx="2053979" cy="2320235"/>
            </p:xfrm>
            <a:graphic>
              <a:graphicData uri="http://schemas.microsoft.com/office/drawing/2017/model3d">
                <am3d:model3d r:embed="rId7">
                  <am3d:spPr>
                    <a:xfrm>
                      <a:off x="0" y="0"/>
                      <a:ext cx="2053979" cy="2320235"/>
                    </a:xfrm>
                    <a:prstGeom prst="rect">
                      <a:avLst/>
                    </a:prstGeom>
                  </am3d:spPr>
                  <am3d:camera>
                    <am3d:pos x="0" y="0" z="65215174"/>
                    <am3d:up dx="0" dy="36000000" dz="0"/>
                    <am3d:lookAt x="0" y="0" z="0"/>
                    <am3d:perspective fov="2700000"/>
                  </am3d:camera>
                  <am3d:trans>
                    <am3d:meterPerModelUnit n="4963695" d="1000000"/>
                    <am3d:preTrans dx="-1784147" dy="-2073416" dz="0"/>
                    <am3d:scale>
                      <am3d:sx n="1000000" d="1000000"/>
                      <am3d:sy n="1000000" d="1000000"/>
                      <am3d:sz n="1000000" d="1000000"/>
                    </am3d:scale>
                    <am3d:rot ax="-6857066" ay="3215581" az="-7135089"/>
                    <am3d:postTrans dx="0" dy="0" dz="0"/>
                  </am3d:trans>
                  <am3d:raster rName="Office3DRenderer" rVer="16.0.8326">
                    <am3d:blip r:embed="rId8"/>
                  </am3d:raster>
                  <am3d:objViewport viewportSz="300489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2" name="3D Model 21">
                <a:extLst>
                  <a:ext uri="{FF2B5EF4-FFF2-40B4-BE49-F238E27FC236}">
                    <a16:creationId xmlns:a16="http://schemas.microsoft.com/office/drawing/2014/main" id="{05603E28-D9A8-1B5A-7600-C4D93867793F}"/>
                  </a:ext>
                </a:extLst>
              </p:cNvPr>
              <p:cNvPicPr>
                <a:picLocks noGrp="1" noRot="1" noChangeAspect="1" noMove="1" noResize="1" noEditPoints="1" noAdjustHandles="1" noChangeArrowheads="1" noChangeShapeType="1" noCrop="1"/>
              </p:cNvPicPr>
              <p:nvPr/>
            </p:nvPicPr>
            <p:blipFill>
              <a:blip r:embed="rId8"/>
              <a:stretch>
                <a:fillRect/>
              </a:stretch>
            </p:blipFill>
            <p:spPr>
              <a:xfrm>
                <a:off x="-4490620" y="-2282199"/>
                <a:ext cx="2053979" cy="2320235"/>
              </a:xfrm>
              <a:prstGeom prst="rect">
                <a:avLst/>
              </a:prstGeom>
            </p:spPr>
          </p:pic>
        </mc:Fallback>
      </mc:AlternateContent>
      <p:cxnSp>
        <p:nvCxnSpPr>
          <p:cNvPr id="23" name="Google Shape;706;p38">
            <a:extLst>
              <a:ext uri="{FF2B5EF4-FFF2-40B4-BE49-F238E27FC236}">
                <a16:creationId xmlns:a16="http://schemas.microsoft.com/office/drawing/2014/main" id="{10F80734-20C2-132E-50F6-6DEC88E655EA}"/>
              </a:ext>
            </a:extLst>
          </p:cNvPr>
          <p:cNvCxnSpPr>
            <a:cxnSpLocks/>
          </p:cNvCxnSpPr>
          <p:nvPr/>
        </p:nvCxnSpPr>
        <p:spPr>
          <a:xfrm>
            <a:off x="232917" y="996687"/>
            <a:ext cx="0" cy="1575063"/>
          </a:xfrm>
          <a:prstGeom prst="straightConnector1">
            <a:avLst/>
          </a:prstGeom>
          <a:noFill/>
          <a:ln w="19050" cap="flat" cmpd="sng">
            <a:solidFill>
              <a:schemeClr val="bg2">
                <a:lumMod val="75000"/>
              </a:schemeClr>
            </a:solidFill>
            <a:prstDash val="solid"/>
            <a:round/>
            <a:headEnd type="oval" w="med" len="med"/>
            <a:tailEnd type="oval" w="med" len="med"/>
          </a:ln>
          <a:effectLst>
            <a:outerShdw blurRad="85725" dist="19050" algn="bl" rotWithShape="0">
              <a:schemeClr val="lt1">
                <a:alpha val="50000"/>
              </a:schemeClr>
            </a:outerShdw>
          </a:effectLst>
        </p:spPr>
      </p:cxnSp>
      <p:cxnSp>
        <p:nvCxnSpPr>
          <p:cNvPr id="4" name="Google Shape;1278;p58">
            <a:extLst>
              <a:ext uri="{FF2B5EF4-FFF2-40B4-BE49-F238E27FC236}">
                <a16:creationId xmlns:a16="http://schemas.microsoft.com/office/drawing/2014/main" id="{3FA1EA56-87D2-CAD5-FDD2-7F2CC7F16BCE}"/>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6" name="Oval 5">
            <a:extLst>
              <a:ext uri="{FF2B5EF4-FFF2-40B4-BE49-F238E27FC236}">
                <a16:creationId xmlns:a16="http://schemas.microsoft.com/office/drawing/2014/main" id="{04F97C55-BE9F-0DA6-8CB3-6F5666CB1813}"/>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13/5</a:t>
            </a:r>
          </a:p>
        </p:txBody>
      </p:sp>
      <p:cxnSp>
        <p:nvCxnSpPr>
          <p:cNvPr id="43" name="Google Shape;1278;p58">
            <a:extLst>
              <a:ext uri="{FF2B5EF4-FFF2-40B4-BE49-F238E27FC236}">
                <a16:creationId xmlns:a16="http://schemas.microsoft.com/office/drawing/2014/main" id="{67ECEB35-A2E9-773B-0749-AA0419EE76BA}"/>
              </a:ext>
            </a:extLst>
          </p:cNvPr>
          <p:cNvCxnSpPr>
            <a:cxnSpLocks/>
            <a:endCxn id="6"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extLst>
      <p:ext uri="{BB962C8B-B14F-4D97-AF65-F5344CB8AC3E}">
        <p14:creationId xmlns:p14="http://schemas.microsoft.com/office/powerpoint/2010/main" val="2916844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DEA16B55-6C38-767D-DE26-714D42F1FBFF}"/>
            </a:ext>
          </a:extLst>
        </p:cNvPr>
        <p:cNvGrpSpPr/>
        <p:nvPr/>
      </p:nvGrpSpPr>
      <p:grpSpPr>
        <a:xfrm>
          <a:off x="0" y="0"/>
          <a:ext cx="0" cy="0"/>
          <a:chOff x="0" y="0"/>
          <a:chExt cx="0" cy="0"/>
        </a:xfrm>
      </p:grpSpPr>
      <p:grpSp>
        <p:nvGrpSpPr>
          <p:cNvPr id="781" name="Google Shape;13059;p80">
            <a:extLst>
              <a:ext uri="{FF2B5EF4-FFF2-40B4-BE49-F238E27FC236}">
                <a16:creationId xmlns:a16="http://schemas.microsoft.com/office/drawing/2014/main" id="{51FFB500-7430-9857-655C-EDE25B84B445}"/>
              </a:ext>
            </a:extLst>
          </p:cNvPr>
          <p:cNvGrpSpPr/>
          <p:nvPr/>
        </p:nvGrpSpPr>
        <p:grpSpPr>
          <a:xfrm>
            <a:off x="-528356" y="-366021"/>
            <a:ext cx="3961352" cy="4365894"/>
            <a:chOff x="4212429" y="1502385"/>
            <a:chExt cx="321037" cy="353822"/>
          </a:xfrm>
          <a:solidFill>
            <a:srgbClr val="213755"/>
          </a:solidFill>
        </p:grpSpPr>
        <p:sp>
          <p:nvSpPr>
            <p:cNvPr id="782" name="Google Shape;13060;p80">
              <a:extLst>
                <a:ext uri="{FF2B5EF4-FFF2-40B4-BE49-F238E27FC236}">
                  <a16:creationId xmlns:a16="http://schemas.microsoft.com/office/drawing/2014/main" id="{33A4A66E-F083-7F74-A0F9-4EE40F02914F}"/>
                </a:ext>
              </a:extLst>
            </p:cNvPr>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783" name="Google Shape;13061;p80">
              <a:extLst>
                <a:ext uri="{FF2B5EF4-FFF2-40B4-BE49-F238E27FC236}">
                  <a16:creationId xmlns:a16="http://schemas.microsoft.com/office/drawing/2014/main" id="{D8244810-B127-42FD-EF45-FC055E3B5B6C}"/>
                </a:ext>
              </a:extLst>
            </p:cNvPr>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784" name="Google Shape;13062;p80">
              <a:extLst>
                <a:ext uri="{FF2B5EF4-FFF2-40B4-BE49-F238E27FC236}">
                  <a16:creationId xmlns:a16="http://schemas.microsoft.com/office/drawing/2014/main" id="{73D457C0-452F-E91F-15A8-7A7D27801EC0}"/>
                </a:ext>
              </a:extLst>
            </p:cNvPr>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785" name="Google Shape;13063;p80">
              <a:extLst>
                <a:ext uri="{FF2B5EF4-FFF2-40B4-BE49-F238E27FC236}">
                  <a16:creationId xmlns:a16="http://schemas.microsoft.com/office/drawing/2014/main" id="{14D66C23-6467-337E-B4CB-BE2623AF5A7D}"/>
                </a:ext>
              </a:extLst>
            </p:cNvPr>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mc:AlternateContent xmlns:mc="http://schemas.openxmlformats.org/markup-compatibility/2006">
        <mc:Choice xmlns:am3d="http://schemas.microsoft.com/office/drawing/2017/model3d" Requires="am3d">
          <p:graphicFrame>
            <p:nvGraphicFramePr>
              <p:cNvPr id="787" name="3D Model 786">
                <a:extLst>
                  <a:ext uri="{FF2B5EF4-FFF2-40B4-BE49-F238E27FC236}">
                    <a16:creationId xmlns:a16="http://schemas.microsoft.com/office/drawing/2014/main" id="{AEB5D019-6A09-EE73-F316-E0F178D8DE71}"/>
                  </a:ext>
                </a:extLst>
              </p:cNvPr>
              <p:cNvGraphicFramePr>
                <a:graphicFrameLocks noChangeAspect="1"/>
              </p:cNvGraphicFramePr>
              <p:nvPr>
                <p:extLst>
                  <p:ext uri="{D42A27DB-BD31-4B8C-83A1-F6EECF244321}">
                    <p14:modId xmlns:p14="http://schemas.microsoft.com/office/powerpoint/2010/main" val="2863360991"/>
                  </p:ext>
                </p:extLst>
              </p:nvPr>
            </p:nvGraphicFramePr>
            <p:xfrm>
              <a:off x="35396" y="1914290"/>
              <a:ext cx="2009250" cy="2011688"/>
            </p:xfrm>
            <a:graphic>
              <a:graphicData uri="http://schemas.microsoft.com/office/drawing/2017/model3d">
                <am3d:model3d r:embed="rId3">
                  <am3d:spPr>
                    <a:xfrm>
                      <a:off x="0" y="0"/>
                      <a:ext cx="2009250" cy="2011688"/>
                    </a:xfrm>
                    <a:prstGeom prst="rect">
                      <a:avLst/>
                    </a:prstGeom>
                  </am3d:spPr>
                  <am3d:camera>
                    <am3d:pos x="0" y="0" z="66595739"/>
                    <am3d:up dx="0" dy="36000000" dz="0"/>
                    <am3d:lookAt x="0" y="0" z="0"/>
                    <am3d:perspective fov="2700000"/>
                  </am3d:camera>
                  <am3d:trans>
                    <am3d:meterPerModelUnit n="206774" d="1000000"/>
                    <am3d:preTrans dx="-33043759" dy="-18055922" dz="-11027639"/>
                    <am3d:scale>
                      <am3d:sx n="1000000" d="1000000"/>
                      <am3d:sy n="1000000" d="1000000"/>
                      <am3d:sz n="1000000" d="1000000"/>
                    </am3d:scale>
                    <am3d:rot ax="-1341395" ay="1501895" az="-592297"/>
                    <am3d:postTrans dx="0" dy="0" dz="0"/>
                  </am3d:trans>
                  <am3d:raster rName="Office3DRenderer" rVer="16.0.8326">
                    <am3d:blip r:embed="rId4"/>
                  </am3d:raster>
                  <am3d:objViewport viewportSz="286627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87" name="3D Model 786">
                <a:extLst>
                  <a:ext uri="{FF2B5EF4-FFF2-40B4-BE49-F238E27FC236}">
                    <a16:creationId xmlns:a16="http://schemas.microsoft.com/office/drawing/2014/main" id="{AEB5D019-6A09-EE73-F316-E0F178D8DE71}"/>
                  </a:ext>
                </a:extLst>
              </p:cNvPr>
              <p:cNvPicPr>
                <a:picLocks noGrp="1" noRot="1" noChangeAspect="1" noMove="1" noResize="1" noEditPoints="1" noAdjustHandles="1" noChangeArrowheads="1" noChangeShapeType="1" noCrop="1"/>
              </p:cNvPicPr>
              <p:nvPr/>
            </p:nvPicPr>
            <p:blipFill>
              <a:blip r:embed="rId4"/>
              <a:stretch>
                <a:fillRect/>
              </a:stretch>
            </p:blipFill>
            <p:spPr>
              <a:xfrm>
                <a:off x="35396" y="1914290"/>
                <a:ext cx="2009250" cy="2011688"/>
              </a:xfrm>
              <a:prstGeom prst="rect">
                <a:avLst/>
              </a:prstGeom>
            </p:spPr>
          </p:pic>
        </mc:Fallback>
      </mc:AlternateContent>
      <p:sp>
        <p:nvSpPr>
          <p:cNvPr id="5" name="Google Shape;375;p32">
            <a:extLst>
              <a:ext uri="{FF2B5EF4-FFF2-40B4-BE49-F238E27FC236}">
                <a16:creationId xmlns:a16="http://schemas.microsoft.com/office/drawing/2014/main" id="{F73DCC72-D866-17EA-1C89-5243FAC47488}"/>
              </a:ext>
            </a:extLst>
          </p:cNvPr>
          <p:cNvSpPr txBox="1">
            <a:spLocks/>
          </p:cNvSpPr>
          <p:nvPr/>
        </p:nvSpPr>
        <p:spPr>
          <a:xfrm>
            <a:off x="3523488" y="447209"/>
            <a:ext cx="5346959"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چالش‌های امنیتی و قانونی</a:t>
            </a:r>
            <a:endParaRPr lang="en-GB" sz="4000" b="0" dirty="0">
              <a:ln w="19050">
                <a:solidFill>
                  <a:schemeClr val="bg1"/>
                </a:solidFill>
              </a:ln>
              <a:noFill/>
              <a:cs typeface="B Koodak" panose="00000700000000000000" pitchFamily="2" charset="-78"/>
            </a:endParaRPr>
          </a:p>
        </p:txBody>
      </p:sp>
      <p:grpSp>
        <p:nvGrpSpPr>
          <p:cNvPr id="24" name="Google Shape;12738;p80">
            <a:extLst>
              <a:ext uri="{FF2B5EF4-FFF2-40B4-BE49-F238E27FC236}">
                <a16:creationId xmlns:a16="http://schemas.microsoft.com/office/drawing/2014/main" id="{17D0AB48-64FD-B4DD-8FF7-37A7B1269E3B}"/>
              </a:ext>
            </a:extLst>
          </p:cNvPr>
          <p:cNvGrpSpPr/>
          <p:nvPr/>
        </p:nvGrpSpPr>
        <p:grpSpPr>
          <a:xfrm>
            <a:off x="14598947" y="1861189"/>
            <a:ext cx="533636" cy="426898"/>
            <a:chOff x="7500054" y="2934735"/>
            <a:chExt cx="350576" cy="280454"/>
          </a:xfrm>
          <a:solidFill>
            <a:schemeClr val="tx1"/>
          </a:solidFill>
        </p:grpSpPr>
        <p:sp>
          <p:nvSpPr>
            <p:cNvPr id="25" name="Google Shape;12739;p80">
              <a:extLst>
                <a:ext uri="{FF2B5EF4-FFF2-40B4-BE49-F238E27FC236}">
                  <a16:creationId xmlns:a16="http://schemas.microsoft.com/office/drawing/2014/main" id="{84AD5210-EB6A-FE0F-BD5D-BB15DFD9C4B8}"/>
                </a:ext>
              </a:extLst>
            </p:cNvPr>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26" name="Google Shape;12740;p80">
              <a:extLst>
                <a:ext uri="{FF2B5EF4-FFF2-40B4-BE49-F238E27FC236}">
                  <a16:creationId xmlns:a16="http://schemas.microsoft.com/office/drawing/2014/main" id="{C809D817-0DE8-9E45-A0CD-1E9BA8747DEB}"/>
                </a:ext>
              </a:extLst>
            </p:cNvPr>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27" name="Google Shape;12741;p80">
              <a:extLst>
                <a:ext uri="{FF2B5EF4-FFF2-40B4-BE49-F238E27FC236}">
                  <a16:creationId xmlns:a16="http://schemas.microsoft.com/office/drawing/2014/main" id="{DAB9E054-7A45-DA7F-F8A6-19A13E407B4B}"/>
                </a:ext>
              </a:extLst>
            </p:cNvPr>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28" name="Google Shape;12742;p80">
              <a:extLst>
                <a:ext uri="{FF2B5EF4-FFF2-40B4-BE49-F238E27FC236}">
                  <a16:creationId xmlns:a16="http://schemas.microsoft.com/office/drawing/2014/main" id="{F825EC5D-9D9A-8D27-2806-4431B80BFF95}"/>
                </a:ext>
              </a:extLst>
            </p:cNvPr>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29" name="Google Shape;12743;p80">
              <a:extLst>
                <a:ext uri="{FF2B5EF4-FFF2-40B4-BE49-F238E27FC236}">
                  <a16:creationId xmlns:a16="http://schemas.microsoft.com/office/drawing/2014/main" id="{A05F903C-BA5D-6CCA-C8B2-ABEB652A7520}"/>
                </a:ext>
              </a:extLst>
            </p:cNvPr>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30" name="Google Shape;12744;p80">
              <a:extLst>
                <a:ext uri="{FF2B5EF4-FFF2-40B4-BE49-F238E27FC236}">
                  <a16:creationId xmlns:a16="http://schemas.microsoft.com/office/drawing/2014/main" id="{F7802918-1ED3-4013-24E2-08BC4B27E61B}"/>
                </a:ext>
              </a:extLst>
            </p:cNvPr>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31" name="Google Shape;12745;p80">
              <a:extLst>
                <a:ext uri="{FF2B5EF4-FFF2-40B4-BE49-F238E27FC236}">
                  <a16:creationId xmlns:a16="http://schemas.microsoft.com/office/drawing/2014/main" id="{B047F370-340D-5DBE-2C05-A820639915FB}"/>
                </a:ext>
              </a:extLst>
            </p:cNvPr>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sp>
          <p:nvSpPr>
            <p:cNvPr id="32" name="Google Shape;12746;p80">
              <a:extLst>
                <a:ext uri="{FF2B5EF4-FFF2-40B4-BE49-F238E27FC236}">
                  <a16:creationId xmlns:a16="http://schemas.microsoft.com/office/drawing/2014/main" id="{2BD7FFDF-F198-2A85-E67A-C92D28C8F2E2}"/>
                </a:ext>
              </a:extLst>
            </p:cNvPr>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highlight>
                  <a:srgbClr val="FFFF00"/>
                </a:highlight>
              </a:endParaRPr>
            </a:p>
          </p:txBody>
        </p:sp>
      </p:grpSp>
      <p:grpSp>
        <p:nvGrpSpPr>
          <p:cNvPr id="33" name="Google Shape;11737;p78">
            <a:extLst>
              <a:ext uri="{FF2B5EF4-FFF2-40B4-BE49-F238E27FC236}">
                <a16:creationId xmlns:a16="http://schemas.microsoft.com/office/drawing/2014/main" id="{FB9072DB-19DF-E7AE-E830-BCB2610D8939}"/>
              </a:ext>
            </a:extLst>
          </p:cNvPr>
          <p:cNvGrpSpPr/>
          <p:nvPr/>
        </p:nvGrpSpPr>
        <p:grpSpPr>
          <a:xfrm>
            <a:off x="14619599" y="3746657"/>
            <a:ext cx="429069" cy="560994"/>
            <a:chOff x="1367060" y="2422129"/>
            <a:chExt cx="269261" cy="352050"/>
          </a:xfrm>
          <a:solidFill>
            <a:schemeClr val="tx1"/>
          </a:solidFill>
        </p:grpSpPr>
        <p:sp>
          <p:nvSpPr>
            <p:cNvPr id="34" name="Google Shape;11738;p78">
              <a:extLst>
                <a:ext uri="{FF2B5EF4-FFF2-40B4-BE49-F238E27FC236}">
                  <a16:creationId xmlns:a16="http://schemas.microsoft.com/office/drawing/2014/main" id="{9F249589-9CA2-E472-291F-04474714BF7A}"/>
                </a:ext>
              </a:extLst>
            </p:cNvPr>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739;p78">
              <a:extLst>
                <a:ext uri="{FF2B5EF4-FFF2-40B4-BE49-F238E27FC236}">
                  <a16:creationId xmlns:a16="http://schemas.microsoft.com/office/drawing/2014/main" id="{65AE4C58-14DF-8A53-65CE-9A5D3F6D80FE}"/>
                </a:ext>
              </a:extLst>
            </p:cNvPr>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740;p78">
              <a:extLst>
                <a:ext uri="{FF2B5EF4-FFF2-40B4-BE49-F238E27FC236}">
                  <a16:creationId xmlns:a16="http://schemas.microsoft.com/office/drawing/2014/main" id="{7EF5BB47-8330-16C7-1BFB-D61FA3F579B2}"/>
                </a:ext>
              </a:extLst>
            </p:cNvPr>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741;p78">
              <a:extLst>
                <a:ext uri="{FF2B5EF4-FFF2-40B4-BE49-F238E27FC236}">
                  <a16:creationId xmlns:a16="http://schemas.microsoft.com/office/drawing/2014/main" id="{09EA99FF-9E90-8EE1-E34A-2A4A1433D894}"/>
                </a:ext>
              </a:extLst>
            </p:cNvPr>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742;p78">
              <a:extLst>
                <a:ext uri="{FF2B5EF4-FFF2-40B4-BE49-F238E27FC236}">
                  <a16:creationId xmlns:a16="http://schemas.microsoft.com/office/drawing/2014/main" id="{4DDDCBFE-B096-B32A-F299-C1F08C2711A3}"/>
                </a:ext>
              </a:extLst>
            </p:cNvPr>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743;p78">
              <a:extLst>
                <a:ext uri="{FF2B5EF4-FFF2-40B4-BE49-F238E27FC236}">
                  <a16:creationId xmlns:a16="http://schemas.microsoft.com/office/drawing/2014/main" id="{8631B048-62D0-FBAE-CDF8-257F04255320}"/>
                </a:ext>
              </a:extLst>
            </p:cNvPr>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744;p78">
              <a:extLst>
                <a:ext uri="{FF2B5EF4-FFF2-40B4-BE49-F238E27FC236}">
                  <a16:creationId xmlns:a16="http://schemas.microsoft.com/office/drawing/2014/main" id="{D21993D8-30E1-DD2E-83FA-FFC92EBD581C}"/>
                </a:ext>
              </a:extLst>
            </p:cNvPr>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745;p78">
              <a:extLst>
                <a:ext uri="{FF2B5EF4-FFF2-40B4-BE49-F238E27FC236}">
                  <a16:creationId xmlns:a16="http://schemas.microsoft.com/office/drawing/2014/main" id="{934806C7-430E-8626-B6FE-AB6722FA9361}"/>
                </a:ext>
              </a:extLst>
            </p:cNvPr>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746;p78">
              <a:extLst>
                <a:ext uri="{FF2B5EF4-FFF2-40B4-BE49-F238E27FC236}">
                  <a16:creationId xmlns:a16="http://schemas.microsoft.com/office/drawing/2014/main" id="{32669A60-510C-1EFA-68CC-B0BE30269011}"/>
                </a:ext>
              </a:extLst>
            </p:cNvPr>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747;p78">
              <a:extLst>
                <a:ext uri="{FF2B5EF4-FFF2-40B4-BE49-F238E27FC236}">
                  <a16:creationId xmlns:a16="http://schemas.microsoft.com/office/drawing/2014/main" id="{BADB6E1E-719C-B6B0-3A60-7E087095EC4D}"/>
                </a:ext>
              </a:extLst>
            </p:cNvPr>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748;p78">
              <a:extLst>
                <a:ext uri="{FF2B5EF4-FFF2-40B4-BE49-F238E27FC236}">
                  <a16:creationId xmlns:a16="http://schemas.microsoft.com/office/drawing/2014/main" id="{76EEC045-0374-B842-9FF5-BF76870CAF06}"/>
                </a:ext>
              </a:extLst>
            </p:cNvPr>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749;p78">
              <a:extLst>
                <a:ext uri="{FF2B5EF4-FFF2-40B4-BE49-F238E27FC236}">
                  <a16:creationId xmlns:a16="http://schemas.microsoft.com/office/drawing/2014/main" id="{19868AF9-68BB-C113-59E4-D8D5335C3C3A}"/>
                </a:ext>
              </a:extLst>
            </p:cNvPr>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750;p78">
              <a:extLst>
                <a:ext uri="{FF2B5EF4-FFF2-40B4-BE49-F238E27FC236}">
                  <a16:creationId xmlns:a16="http://schemas.microsoft.com/office/drawing/2014/main" id="{BE7A71BE-240B-C41C-FEAB-D12C6DAE441C}"/>
                </a:ext>
              </a:extLst>
            </p:cNvPr>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751;p78">
              <a:extLst>
                <a:ext uri="{FF2B5EF4-FFF2-40B4-BE49-F238E27FC236}">
                  <a16:creationId xmlns:a16="http://schemas.microsoft.com/office/drawing/2014/main" id="{5EBFB7BE-8D20-7C42-4FFB-0FA9DD7297B6}"/>
                </a:ext>
              </a:extLst>
            </p:cNvPr>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11207;p77">
            <a:extLst>
              <a:ext uri="{FF2B5EF4-FFF2-40B4-BE49-F238E27FC236}">
                <a16:creationId xmlns:a16="http://schemas.microsoft.com/office/drawing/2014/main" id="{765BBD48-2A39-7220-7E3F-3D3C633A023A}"/>
              </a:ext>
            </a:extLst>
          </p:cNvPr>
          <p:cNvGrpSpPr/>
          <p:nvPr/>
        </p:nvGrpSpPr>
        <p:grpSpPr>
          <a:xfrm>
            <a:off x="14608643" y="2879278"/>
            <a:ext cx="529643" cy="517033"/>
            <a:chOff x="1303876" y="2419377"/>
            <a:chExt cx="363275" cy="354626"/>
          </a:xfrm>
          <a:solidFill>
            <a:schemeClr val="tx1"/>
          </a:solidFill>
        </p:grpSpPr>
        <p:sp>
          <p:nvSpPr>
            <p:cNvPr id="52" name="Google Shape;11208;p77">
              <a:extLst>
                <a:ext uri="{FF2B5EF4-FFF2-40B4-BE49-F238E27FC236}">
                  <a16:creationId xmlns:a16="http://schemas.microsoft.com/office/drawing/2014/main" id="{0AD15A54-3DEB-2887-87D9-6E83C7AAFBB2}"/>
                </a:ext>
              </a:extLst>
            </p:cNvPr>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209;p77">
              <a:extLst>
                <a:ext uri="{FF2B5EF4-FFF2-40B4-BE49-F238E27FC236}">
                  <a16:creationId xmlns:a16="http://schemas.microsoft.com/office/drawing/2014/main" id="{144A550C-A213-CBE2-042C-98A845C25E99}"/>
                </a:ext>
              </a:extLst>
            </p:cNvPr>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210;p77">
              <a:extLst>
                <a:ext uri="{FF2B5EF4-FFF2-40B4-BE49-F238E27FC236}">
                  <a16:creationId xmlns:a16="http://schemas.microsoft.com/office/drawing/2014/main" id="{243B4E82-44F8-5262-26E9-0C42CB237048}"/>
                </a:ext>
              </a:extLst>
            </p:cNvPr>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211;p77">
              <a:extLst>
                <a:ext uri="{FF2B5EF4-FFF2-40B4-BE49-F238E27FC236}">
                  <a16:creationId xmlns:a16="http://schemas.microsoft.com/office/drawing/2014/main" id="{DB82F331-26FD-5C3B-4B3E-D91F819FD52E}"/>
                </a:ext>
              </a:extLst>
            </p:cNvPr>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212;p77">
              <a:extLst>
                <a:ext uri="{FF2B5EF4-FFF2-40B4-BE49-F238E27FC236}">
                  <a16:creationId xmlns:a16="http://schemas.microsoft.com/office/drawing/2014/main" id="{DB409982-241F-7542-744D-4DC218678F9B}"/>
                </a:ext>
              </a:extLst>
            </p:cNvPr>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213;p77">
              <a:extLst>
                <a:ext uri="{FF2B5EF4-FFF2-40B4-BE49-F238E27FC236}">
                  <a16:creationId xmlns:a16="http://schemas.microsoft.com/office/drawing/2014/main" id="{B5946956-BF1F-749E-6557-F6EB1B7E3BC9}"/>
                </a:ext>
              </a:extLst>
            </p:cNvPr>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214;p77">
              <a:extLst>
                <a:ext uri="{FF2B5EF4-FFF2-40B4-BE49-F238E27FC236}">
                  <a16:creationId xmlns:a16="http://schemas.microsoft.com/office/drawing/2014/main" id="{0E8E11D6-2267-D0A8-FCC9-1024D98886A8}"/>
                </a:ext>
              </a:extLst>
            </p:cNvPr>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215;p77">
              <a:extLst>
                <a:ext uri="{FF2B5EF4-FFF2-40B4-BE49-F238E27FC236}">
                  <a16:creationId xmlns:a16="http://schemas.microsoft.com/office/drawing/2014/main" id="{F6890A1E-555E-979D-4D68-15A0ACB5762E}"/>
                </a:ext>
              </a:extLst>
            </p:cNvPr>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776;p42">
            <a:extLst>
              <a:ext uri="{FF2B5EF4-FFF2-40B4-BE49-F238E27FC236}">
                <a16:creationId xmlns:a16="http://schemas.microsoft.com/office/drawing/2014/main" id="{43C6981B-6A92-3186-980B-B94BDBBBADAD}"/>
              </a:ext>
            </a:extLst>
          </p:cNvPr>
          <p:cNvSpPr/>
          <p:nvPr/>
        </p:nvSpPr>
        <p:spPr>
          <a:xfrm>
            <a:off x="14418420" y="1640268"/>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76;p42">
            <a:extLst>
              <a:ext uri="{FF2B5EF4-FFF2-40B4-BE49-F238E27FC236}">
                <a16:creationId xmlns:a16="http://schemas.microsoft.com/office/drawing/2014/main" id="{F16CF2D7-BCF7-4466-BF52-A04FD6BFFA9B}"/>
              </a:ext>
            </a:extLst>
          </p:cNvPr>
          <p:cNvSpPr/>
          <p:nvPr/>
        </p:nvSpPr>
        <p:spPr>
          <a:xfrm>
            <a:off x="14447364" y="2652144"/>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76;p42">
            <a:extLst>
              <a:ext uri="{FF2B5EF4-FFF2-40B4-BE49-F238E27FC236}">
                <a16:creationId xmlns:a16="http://schemas.microsoft.com/office/drawing/2014/main" id="{EC6FD315-E87C-1E6E-43DD-13E53A1B0D12}"/>
              </a:ext>
            </a:extLst>
          </p:cNvPr>
          <p:cNvSpPr/>
          <p:nvPr/>
        </p:nvSpPr>
        <p:spPr>
          <a:xfrm>
            <a:off x="14389408" y="3606182"/>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Text 2">
            <a:extLst>
              <a:ext uri="{FF2B5EF4-FFF2-40B4-BE49-F238E27FC236}">
                <a16:creationId xmlns:a16="http://schemas.microsoft.com/office/drawing/2014/main" id="{B8B478AF-157E-DF1C-9A4E-9E98E50D7704}"/>
              </a:ext>
            </a:extLst>
          </p:cNvPr>
          <p:cNvSpPr/>
          <p:nvPr/>
        </p:nvSpPr>
        <p:spPr>
          <a:xfrm>
            <a:off x="12500375" y="2077502"/>
            <a:ext cx="1772022" cy="221456"/>
          </a:xfrm>
          <a:prstGeom prst="rect">
            <a:avLst/>
          </a:prstGeom>
          <a:noFill/>
          <a:ln/>
        </p:spPr>
        <p:txBody>
          <a:bodyPr wrap="none" lIns="0" tIns="0" rIns="0" bIns="0" rtlCol="0" anchor="t"/>
          <a:lstStyle/>
          <a:p>
            <a:pPr algn="r" rtl="1">
              <a:lnSpc>
                <a:spcPts val="1719"/>
              </a:lnSpc>
            </a:pPr>
            <a:r>
              <a:rPr lang="fa-IR" sz="2400" b="1" dirty="0">
                <a:solidFill>
                  <a:schemeClr val="tx1"/>
                </a:solidFill>
                <a:latin typeface="Syne Extra Bold" pitchFamily="34" charset="0"/>
                <a:ea typeface="Syne Extra Bold" pitchFamily="34" charset="-122"/>
                <a:cs typeface="B Koodak" panose="00000700000000000000" pitchFamily="2" charset="-78"/>
              </a:rPr>
              <a:t>ایجاد پلتفرم‌های تحلیل برای سرمایه‌گذاران خرد</a:t>
            </a:r>
            <a:endParaRPr lang="en-US" sz="2000" dirty="0">
              <a:solidFill>
                <a:schemeClr val="tx1"/>
              </a:solidFill>
              <a:cs typeface="B Koodak" panose="00000700000000000000" pitchFamily="2" charset="-78"/>
            </a:endParaRPr>
          </a:p>
        </p:txBody>
      </p:sp>
      <p:sp>
        <p:nvSpPr>
          <p:cNvPr id="769" name="Text 2">
            <a:extLst>
              <a:ext uri="{FF2B5EF4-FFF2-40B4-BE49-F238E27FC236}">
                <a16:creationId xmlns:a16="http://schemas.microsoft.com/office/drawing/2014/main" id="{F8AB90FF-6DD0-9278-87D9-33AD1D69141D}"/>
              </a:ext>
            </a:extLst>
          </p:cNvPr>
          <p:cNvSpPr/>
          <p:nvPr/>
        </p:nvSpPr>
        <p:spPr>
          <a:xfrm>
            <a:off x="12444193" y="3080994"/>
            <a:ext cx="1772022" cy="221456"/>
          </a:xfrm>
          <a:prstGeom prst="rect">
            <a:avLst/>
          </a:prstGeom>
          <a:noFill/>
          <a:ln/>
        </p:spPr>
        <p:txBody>
          <a:bodyPr wrap="none" lIns="0" tIns="0" rIns="0" bIns="0" rtlCol="0" anchor="t"/>
          <a:lstStyle/>
          <a:p>
            <a:pPr algn="r" rtl="1">
              <a:lnSpc>
                <a:spcPts val="1719"/>
              </a:lnSpc>
            </a:pPr>
            <a:r>
              <a:rPr lang="fa-IR" sz="2400" b="1" dirty="0">
                <a:solidFill>
                  <a:schemeClr val="tx1"/>
                </a:solidFill>
                <a:latin typeface="Syne Extra Bold" pitchFamily="34" charset="0"/>
                <a:ea typeface="Syne Extra Bold" pitchFamily="34" charset="-122"/>
                <a:cs typeface="B Koodak" panose="00000700000000000000" pitchFamily="2" charset="-78"/>
              </a:rPr>
              <a:t>کاهش وابستگی به تحلیل‌گران سنتی</a:t>
            </a:r>
            <a:endParaRPr lang="en-US" sz="2000" dirty="0">
              <a:solidFill>
                <a:schemeClr val="tx1"/>
              </a:solidFill>
              <a:cs typeface="B Koodak" panose="00000700000000000000" pitchFamily="2" charset="-78"/>
            </a:endParaRPr>
          </a:p>
        </p:txBody>
      </p:sp>
      <p:sp>
        <p:nvSpPr>
          <p:cNvPr id="770" name="Text 2">
            <a:extLst>
              <a:ext uri="{FF2B5EF4-FFF2-40B4-BE49-F238E27FC236}">
                <a16:creationId xmlns:a16="http://schemas.microsoft.com/office/drawing/2014/main" id="{0A9C1F98-DD65-B493-2C0B-F3D3A52A9C84}"/>
              </a:ext>
            </a:extLst>
          </p:cNvPr>
          <p:cNvSpPr/>
          <p:nvPr/>
        </p:nvSpPr>
        <p:spPr>
          <a:xfrm>
            <a:off x="12444193" y="3933662"/>
            <a:ext cx="1772022" cy="221456"/>
          </a:xfrm>
          <a:prstGeom prst="rect">
            <a:avLst/>
          </a:prstGeom>
          <a:noFill/>
          <a:ln/>
        </p:spPr>
        <p:txBody>
          <a:bodyPr wrap="none" lIns="0" tIns="0" rIns="0" bIns="0" rtlCol="0" anchor="t"/>
          <a:lstStyle/>
          <a:p>
            <a:pPr algn="r" rtl="1">
              <a:lnSpc>
                <a:spcPts val="1719"/>
              </a:lnSpc>
            </a:pPr>
            <a:r>
              <a:rPr lang="fa-IR" sz="2400" b="1" dirty="0">
                <a:solidFill>
                  <a:schemeClr val="tx1"/>
                </a:solidFill>
                <a:latin typeface="Syne Extra Bold" pitchFamily="34" charset="0"/>
                <a:ea typeface="Syne Extra Bold" pitchFamily="34" charset="-122"/>
                <a:cs typeface="B Koodak" panose="00000700000000000000" pitchFamily="2" charset="-78"/>
              </a:rPr>
              <a:t>فرصت‌های جدید برای سرمایه‌گذاران</a:t>
            </a:r>
            <a:endParaRPr lang="en-US" sz="2000" dirty="0">
              <a:solidFill>
                <a:schemeClr val="tx1"/>
              </a:solidFill>
              <a:cs typeface="B Koodak" panose="00000700000000000000" pitchFamily="2" charset="-78"/>
            </a:endParaRPr>
          </a:p>
        </p:txBody>
      </p:sp>
      <p:grpSp>
        <p:nvGrpSpPr>
          <p:cNvPr id="771" name="Google Shape;13053;p80">
            <a:extLst>
              <a:ext uri="{FF2B5EF4-FFF2-40B4-BE49-F238E27FC236}">
                <a16:creationId xmlns:a16="http://schemas.microsoft.com/office/drawing/2014/main" id="{2F2E8E2C-53EE-E48E-6CB5-8358046CF70F}"/>
              </a:ext>
            </a:extLst>
          </p:cNvPr>
          <p:cNvGrpSpPr/>
          <p:nvPr/>
        </p:nvGrpSpPr>
        <p:grpSpPr>
          <a:xfrm>
            <a:off x="10080693" y="1307152"/>
            <a:ext cx="1823173" cy="1631336"/>
            <a:chOff x="4670239" y="1541599"/>
            <a:chExt cx="359679" cy="321833"/>
          </a:xfrm>
          <a:solidFill>
            <a:schemeClr val="tx2">
              <a:lumMod val="50000"/>
            </a:schemeClr>
          </a:solidFill>
        </p:grpSpPr>
        <p:sp>
          <p:nvSpPr>
            <p:cNvPr id="772" name="Google Shape;13054;p80">
              <a:extLst>
                <a:ext uri="{FF2B5EF4-FFF2-40B4-BE49-F238E27FC236}">
                  <a16:creationId xmlns:a16="http://schemas.microsoft.com/office/drawing/2014/main" id="{83DA0284-0DBD-D772-A071-11B46A11DCA1}"/>
                </a:ext>
              </a:extLst>
            </p:cNvPr>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13055;p80">
              <a:extLst>
                <a:ext uri="{FF2B5EF4-FFF2-40B4-BE49-F238E27FC236}">
                  <a16:creationId xmlns:a16="http://schemas.microsoft.com/office/drawing/2014/main" id="{E0DCEA57-7A39-F756-E519-914F679C7240}"/>
                </a:ext>
              </a:extLst>
            </p:cNvPr>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13056;p80">
              <a:extLst>
                <a:ext uri="{FF2B5EF4-FFF2-40B4-BE49-F238E27FC236}">
                  <a16:creationId xmlns:a16="http://schemas.microsoft.com/office/drawing/2014/main" id="{8D31BD49-5E70-8FE9-6FB4-8ACB46453727}"/>
                </a:ext>
              </a:extLst>
            </p:cNvPr>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13057;p80">
              <a:extLst>
                <a:ext uri="{FF2B5EF4-FFF2-40B4-BE49-F238E27FC236}">
                  <a16:creationId xmlns:a16="http://schemas.microsoft.com/office/drawing/2014/main" id="{C1A75731-C335-1624-D8F6-34A879AAA085}"/>
                </a:ext>
              </a:extLst>
            </p:cNvPr>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13058;p80">
              <a:extLst>
                <a:ext uri="{FF2B5EF4-FFF2-40B4-BE49-F238E27FC236}">
                  <a16:creationId xmlns:a16="http://schemas.microsoft.com/office/drawing/2014/main" id="{08A3E317-4845-DC62-DB59-7ECC1576FE32}"/>
                </a:ext>
              </a:extLst>
            </p:cNvPr>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grpFill/>
            <a:ln>
              <a:solidFill>
                <a:schemeClr val="tx2">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777" name="Google Shape;706;p38">
            <a:extLst>
              <a:ext uri="{FF2B5EF4-FFF2-40B4-BE49-F238E27FC236}">
                <a16:creationId xmlns:a16="http://schemas.microsoft.com/office/drawing/2014/main" id="{39CE0970-1A28-91E6-D5A7-BFC9C1E870BE}"/>
              </a:ext>
            </a:extLst>
          </p:cNvPr>
          <p:cNvCxnSpPr>
            <a:cxnSpLocks/>
          </p:cNvCxnSpPr>
          <p:nvPr/>
        </p:nvCxnSpPr>
        <p:spPr>
          <a:xfrm>
            <a:off x="10011548" y="4463882"/>
            <a:ext cx="1525426"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778" name="Google Shape;707;p38">
            <a:extLst>
              <a:ext uri="{FF2B5EF4-FFF2-40B4-BE49-F238E27FC236}">
                <a16:creationId xmlns:a16="http://schemas.microsoft.com/office/drawing/2014/main" id="{80EEAADD-8BF2-B031-DCC7-F6DF8A0FC74C}"/>
              </a:ext>
            </a:extLst>
          </p:cNvPr>
          <p:cNvCxnSpPr>
            <a:cxnSpLocks/>
          </p:cNvCxnSpPr>
          <p:nvPr/>
        </p:nvCxnSpPr>
        <p:spPr>
          <a:xfrm rot="16200000" flipH="1">
            <a:off x="9792605" y="3023187"/>
            <a:ext cx="1052231" cy="1052231"/>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4" name="Google Shape;375;p32">
            <a:extLst>
              <a:ext uri="{FF2B5EF4-FFF2-40B4-BE49-F238E27FC236}">
                <a16:creationId xmlns:a16="http://schemas.microsoft.com/office/drawing/2014/main" id="{57F7106C-AB82-0856-CDAE-497E4732D84E}"/>
              </a:ext>
            </a:extLst>
          </p:cNvPr>
          <p:cNvSpPr txBox="1">
            <a:spLocks/>
          </p:cNvSpPr>
          <p:nvPr/>
        </p:nvSpPr>
        <p:spPr>
          <a:xfrm>
            <a:off x="8870447" y="517023"/>
            <a:ext cx="7011147" cy="8724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Audiowide"/>
              <a:buNone/>
              <a:defRPr sz="2200" b="1" i="0" u="none" strike="noStrike" cap="none">
                <a:solidFill>
                  <a:schemeClr val="dk1"/>
                </a:solidFill>
                <a:latin typeface="Audiowide"/>
                <a:ea typeface="Audiowide"/>
                <a:cs typeface="Audiowide"/>
                <a:sym typeface="Audiowide"/>
              </a:defRPr>
            </a:lvl1pPr>
            <a:lvl2pPr marR="0" lvl="1"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2pPr>
            <a:lvl3pPr marR="0" lvl="2"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3pPr>
            <a:lvl4pPr marR="0" lvl="3"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4pPr>
            <a:lvl5pPr marR="0" lvl="4"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5pPr>
            <a:lvl6pPr marR="0" lvl="5"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6pPr>
            <a:lvl7pPr marR="0" lvl="6"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7pPr>
            <a:lvl8pPr marR="0" lvl="7"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8pPr>
            <a:lvl9pPr marR="0" lvl="8" algn="ctr" rtl="0">
              <a:lnSpc>
                <a:spcPct val="100000"/>
              </a:lnSpc>
              <a:spcBef>
                <a:spcPts val="0"/>
              </a:spcBef>
              <a:spcAft>
                <a:spcPts val="0"/>
              </a:spcAft>
              <a:buClr>
                <a:schemeClr val="dk1"/>
              </a:buClr>
              <a:buSzPts val="2500"/>
              <a:buFont typeface="Audiowide"/>
              <a:buNone/>
              <a:defRPr sz="2500" b="1" i="0" u="none" strike="noStrike" cap="none">
                <a:solidFill>
                  <a:schemeClr val="dk1"/>
                </a:solidFill>
                <a:latin typeface="Audiowide"/>
                <a:ea typeface="Audiowide"/>
                <a:cs typeface="Audiowide"/>
                <a:sym typeface="Audiowide"/>
              </a:defRPr>
            </a:lvl9pPr>
          </a:lstStyle>
          <a:p>
            <a:pPr algn="r" rtl="1"/>
            <a:r>
              <a:rPr lang="fa-IR" sz="4000" b="0" dirty="0">
                <a:ln w="19050">
                  <a:solidFill>
                    <a:schemeClr val="bg1"/>
                  </a:solidFill>
                </a:ln>
                <a:noFill/>
                <a:latin typeface="Syne Extra Bold" pitchFamily="34" charset="0"/>
                <a:ea typeface="Syne Extra Bold" pitchFamily="34" charset="-122"/>
                <a:cs typeface="B Koodak" panose="00000700000000000000" pitchFamily="2" charset="-78"/>
              </a:rPr>
              <a:t>توسعه ابزارهای پیش‌بینی برای عموم</a:t>
            </a:r>
            <a:endParaRPr lang="en-GB" sz="4000" b="0" dirty="0">
              <a:ln w="19050">
                <a:solidFill>
                  <a:schemeClr val="bg1"/>
                </a:solidFill>
              </a:ln>
              <a:noFill/>
              <a:cs typeface="B Koodak" panose="00000700000000000000" pitchFamily="2" charset="-78"/>
            </a:endParaRPr>
          </a:p>
        </p:txBody>
      </p:sp>
      <p:sp>
        <p:nvSpPr>
          <p:cNvPr id="12" name="Text 2">
            <a:extLst>
              <a:ext uri="{FF2B5EF4-FFF2-40B4-BE49-F238E27FC236}">
                <a16:creationId xmlns:a16="http://schemas.microsoft.com/office/drawing/2014/main" id="{DA5CEE04-ACEE-37C7-CDC5-60CA19486A1A}"/>
              </a:ext>
            </a:extLst>
          </p:cNvPr>
          <p:cNvSpPr/>
          <p:nvPr/>
        </p:nvSpPr>
        <p:spPr>
          <a:xfrm>
            <a:off x="6990757" y="1987560"/>
            <a:ext cx="1772022" cy="221456"/>
          </a:xfrm>
          <a:prstGeom prst="rect">
            <a:avLst/>
          </a:prstGeom>
          <a:noFill/>
          <a:ln/>
        </p:spPr>
        <p:txBody>
          <a:bodyPr wrap="none" lIns="0" tIns="0" rIns="0" bIns="0" rtlCol="0" anchor="t"/>
          <a:lstStyle/>
          <a:p>
            <a:pPr marL="342900" indent="-342900" algn="r" rtl="1">
              <a:lnSpc>
                <a:spcPts val="1719"/>
              </a:lnSpc>
              <a:buClr>
                <a:schemeClr val="tx1"/>
              </a:buClr>
              <a:buFont typeface="Arial" panose="020B0604020202020204" pitchFamily="34" charset="0"/>
              <a:buChar char="•"/>
            </a:pPr>
            <a:r>
              <a:rPr lang="fa-IR" sz="2100" b="1" dirty="0">
                <a:solidFill>
                  <a:schemeClr val="tx1"/>
                </a:solidFill>
                <a:latin typeface="Syne Extra Bold" pitchFamily="34" charset="0"/>
                <a:ea typeface="Syne Extra Bold" pitchFamily="34" charset="-122"/>
                <a:cs typeface="B Koodak" panose="00000700000000000000" pitchFamily="2" charset="-78"/>
              </a:rPr>
              <a:t>وابستگی بیش از حد به الگوریتم‌ها و خطرات آن</a:t>
            </a:r>
            <a:endParaRPr lang="en-US" sz="2100" dirty="0">
              <a:solidFill>
                <a:schemeClr val="tx1"/>
              </a:solidFill>
              <a:cs typeface="B Koodak" panose="00000700000000000000" pitchFamily="2" charset="-78"/>
            </a:endParaRPr>
          </a:p>
        </p:txBody>
      </p:sp>
      <p:sp>
        <p:nvSpPr>
          <p:cNvPr id="14" name="Text 2">
            <a:extLst>
              <a:ext uri="{FF2B5EF4-FFF2-40B4-BE49-F238E27FC236}">
                <a16:creationId xmlns:a16="http://schemas.microsoft.com/office/drawing/2014/main" id="{7BA99040-0031-5067-E8FD-F1C885D704B1}"/>
              </a:ext>
            </a:extLst>
          </p:cNvPr>
          <p:cNvSpPr/>
          <p:nvPr/>
        </p:nvSpPr>
        <p:spPr>
          <a:xfrm>
            <a:off x="6990757" y="2777996"/>
            <a:ext cx="1772022" cy="221456"/>
          </a:xfrm>
          <a:prstGeom prst="rect">
            <a:avLst/>
          </a:prstGeom>
          <a:noFill/>
          <a:ln/>
        </p:spPr>
        <p:txBody>
          <a:bodyPr wrap="none" lIns="0" tIns="0" rIns="0" bIns="0" rtlCol="0" anchor="t"/>
          <a:lstStyle/>
          <a:p>
            <a:pPr marL="342900" indent="-342900" algn="r" rtl="1">
              <a:lnSpc>
                <a:spcPts val="1719"/>
              </a:lnSpc>
              <a:buClr>
                <a:schemeClr val="tx1"/>
              </a:buClr>
              <a:buFont typeface="Arial" panose="020B0604020202020204" pitchFamily="34" charset="0"/>
              <a:buChar char="•"/>
            </a:pPr>
            <a:r>
              <a:rPr lang="fa-IR" sz="2100" b="1" dirty="0">
                <a:solidFill>
                  <a:schemeClr val="tx1"/>
                </a:solidFill>
                <a:latin typeface="Syne Extra Bold" pitchFamily="34" charset="0"/>
                <a:ea typeface="Syne Extra Bold" pitchFamily="34" charset="-122"/>
                <a:cs typeface="B Koodak" panose="00000700000000000000" pitchFamily="2" charset="-78"/>
              </a:rPr>
              <a:t>تهدیدات سایبری و نیاز به محافظت داده‌های مالی</a:t>
            </a:r>
            <a:endParaRPr lang="en-US" sz="2100" dirty="0">
              <a:solidFill>
                <a:schemeClr val="tx1"/>
              </a:solidFill>
              <a:cs typeface="B Koodak" panose="00000700000000000000" pitchFamily="2" charset="-78"/>
            </a:endParaRPr>
          </a:p>
        </p:txBody>
      </p:sp>
      <p:sp>
        <p:nvSpPr>
          <p:cNvPr id="16" name="Text 2">
            <a:extLst>
              <a:ext uri="{FF2B5EF4-FFF2-40B4-BE49-F238E27FC236}">
                <a16:creationId xmlns:a16="http://schemas.microsoft.com/office/drawing/2014/main" id="{74E28E78-955F-F4FC-A681-F884D081408E}"/>
              </a:ext>
            </a:extLst>
          </p:cNvPr>
          <p:cNvSpPr/>
          <p:nvPr/>
        </p:nvSpPr>
        <p:spPr>
          <a:xfrm>
            <a:off x="6990757" y="3568433"/>
            <a:ext cx="1772022" cy="221456"/>
          </a:xfrm>
          <a:prstGeom prst="rect">
            <a:avLst/>
          </a:prstGeom>
          <a:noFill/>
          <a:ln/>
        </p:spPr>
        <p:txBody>
          <a:bodyPr wrap="none" lIns="0" tIns="0" rIns="0" bIns="0" rtlCol="0" anchor="t"/>
          <a:lstStyle/>
          <a:p>
            <a:pPr marL="342900" indent="-342900" algn="r" rtl="1">
              <a:lnSpc>
                <a:spcPts val="1719"/>
              </a:lnSpc>
              <a:buClr>
                <a:schemeClr val="tx1"/>
              </a:buClr>
              <a:buFont typeface="Arial" panose="020B0604020202020204" pitchFamily="34" charset="0"/>
              <a:buChar char="•"/>
            </a:pPr>
            <a:r>
              <a:rPr lang="fa-IR" sz="2100" b="1" dirty="0">
                <a:solidFill>
                  <a:schemeClr val="tx1"/>
                </a:solidFill>
                <a:latin typeface="Syne Extra Bold" pitchFamily="34" charset="0"/>
                <a:ea typeface="Syne Extra Bold" pitchFamily="34" charset="-122"/>
                <a:cs typeface="B Koodak" panose="00000700000000000000" pitchFamily="2" charset="-78"/>
              </a:rPr>
              <a:t>قوانین نظارتی و اخلاقی در استفاده از هوش مصنوعی</a:t>
            </a:r>
            <a:endParaRPr lang="en-US" sz="2100" dirty="0">
              <a:solidFill>
                <a:schemeClr val="tx1"/>
              </a:solidFill>
              <a:cs typeface="B Koodak" panose="00000700000000000000" pitchFamily="2" charset="-78"/>
            </a:endParaRPr>
          </a:p>
        </p:txBody>
      </p:sp>
      <mc:AlternateContent xmlns:mc="http://schemas.openxmlformats.org/markup-compatibility/2006">
        <mc:Choice xmlns:am3d="http://schemas.microsoft.com/office/drawing/2017/model3d" Requires="am3d">
          <p:graphicFrame>
            <p:nvGraphicFramePr>
              <p:cNvPr id="786" name="3D Model 785">
                <a:extLst>
                  <a:ext uri="{FF2B5EF4-FFF2-40B4-BE49-F238E27FC236}">
                    <a16:creationId xmlns:a16="http://schemas.microsoft.com/office/drawing/2014/main" id="{55C575A5-6FC6-C2E0-BAF7-E79AEB32DEA4}"/>
                  </a:ext>
                </a:extLst>
              </p:cNvPr>
              <p:cNvGraphicFramePr>
                <a:graphicFrameLocks noChangeAspect="1"/>
              </p:cNvGraphicFramePr>
              <p:nvPr>
                <p:extLst>
                  <p:ext uri="{D42A27DB-BD31-4B8C-83A1-F6EECF244321}">
                    <p14:modId xmlns:p14="http://schemas.microsoft.com/office/powerpoint/2010/main" val="3278511295"/>
                  </p:ext>
                </p:extLst>
              </p:nvPr>
            </p:nvGraphicFramePr>
            <p:xfrm rot="3517045">
              <a:off x="1102884" y="1791845"/>
              <a:ext cx="1977907" cy="2225146"/>
            </p:xfrm>
            <a:graphic>
              <a:graphicData uri="http://schemas.microsoft.com/office/drawing/2017/model3d">
                <am3d:model3d r:embed="rId5">
                  <am3d:spPr>
                    <a:xfrm rot="3517045">
                      <a:off x="0" y="0"/>
                      <a:ext cx="1977907" cy="2225146"/>
                    </a:xfrm>
                    <a:prstGeom prst="rect">
                      <a:avLst/>
                    </a:prstGeom>
                  </am3d:spPr>
                  <am3d:camera>
                    <am3d:pos x="0" y="0" z="65215174"/>
                    <am3d:up dx="0" dy="36000000" dz="0"/>
                    <am3d:lookAt x="0" y="0" z="0"/>
                    <am3d:perspective fov="2700000"/>
                  </am3d:camera>
                  <am3d:trans>
                    <am3d:meterPerModelUnit n="4963695" d="1000000"/>
                    <am3d:preTrans dx="-1784147" dy="-2073416" dz="0"/>
                    <am3d:scale>
                      <am3d:sx n="1000000" d="1000000"/>
                      <am3d:sy n="1000000" d="1000000"/>
                      <am3d:sz n="1000000" d="1000000"/>
                    </am3d:scale>
                    <am3d:rot ax="-9797650" ay="-3354167" az="9980846"/>
                    <am3d:postTrans dx="0" dy="0" dz="0"/>
                  </am3d:trans>
                  <am3d:raster rName="Office3DRenderer" rVer="16.0.8326">
                    <am3d:blip r:embed="rId6"/>
                  </am3d:raster>
                  <am3d:objViewport viewportSz="300489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86" name="3D Model 785">
                <a:extLst>
                  <a:ext uri="{FF2B5EF4-FFF2-40B4-BE49-F238E27FC236}">
                    <a16:creationId xmlns:a16="http://schemas.microsoft.com/office/drawing/2014/main" id="{55C575A5-6FC6-C2E0-BAF7-E79AEB32DEA4}"/>
                  </a:ext>
                </a:extLst>
              </p:cNvPr>
              <p:cNvPicPr>
                <a:picLocks noGrp="1" noRot="1" noChangeAspect="1" noMove="1" noResize="1" noEditPoints="1" noAdjustHandles="1" noChangeArrowheads="1" noChangeShapeType="1" noCrop="1"/>
              </p:cNvPicPr>
              <p:nvPr/>
            </p:nvPicPr>
            <p:blipFill>
              <a:blip r:embed="rId6"/>
              <a:stretch>
                <a:fillRect/>
              </a:stretch>
            </p:blipFill>
            <p:spPr>
              <a:xfrm rot="3517045">
                <a:off x="1102884" y="1791845"/>
                <a:ext cx="1977907" cy="2225146"/>
              </a:xfrm>
              <a:prstGeom prst="rect">
                <a:avLst/>
              </a:prstGeom>
            </p:spPr>
          </p:pic>
        </mc:Fallback>
      </mc:AlternateContent>
      <p:cxnSp>
        <p:nvCxnSpPr>
          <p:cNvPr id="3" name="Google Shape;1278;p58">
            <a:extLst>
              <a:ext uri="{FF2B5EF4-FFF2-40B4-BE49-F238E27FC236}">
                <a16:creationId xmlns:a16="http://schemas.microsoft.com/office/drawing/2014/main" id="{C0EC4FA2-FB22-8B92-A734-EEC63CF693C9}"/>
              </a:ext>
            </a:extLst>
          </p:cNvPr>
          <p:cNvCxnSpPr/>
          <p:nvPr/>
        </p:nvCxnSpPr>
        <p:spPr>
          <a:xfrm>
            <a:off x="550665" y="4551580"/>
            <a:ext cx="137160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
        <p:nvSpPr>
          <p:cNvPr id="6" name="Oval 5">
            <a:extLst>
              <a:ext uri="{FF2B5EF4-FFF2-40B4-BE49-F238E27FC236}">
                <a16:creationId xmlns:a16="http://schemas.microsoft.com/office/drawing/2014/main" id="{0AA25309-1E69-3E64-9F17-84544C1B556E}"/>
              </a:ext>
            </a:extLst>
          </p:cNvPr>
          <p:cNvSpPr/>
          <p:nvPr/>
        </p:nvSpPr>
        <p:spPr>
          <a:xfrm>
            <a:off x="1922265" y="4246801"/>
            <a:ext cx="609558" cy="609558"/>
          </a:xfrm>
          <a:prstGeom prst="ellipse">
            <a:avLst/>
          </a:prstGeom>
          <a:noFill/>
          <a:ln>
            <a:solidFill>
              <a:schemeClr val="bg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fa-IR" sz="1000" dirty="0"/>
              <a:t>13/6</a:t>
            </a:r>
          </a:p>
        </p:txBody>
      </p:sp>
      <p:cxnSp>
        <p:nvCxnSpPr>
          <p:cNvPr id="7" name="Google Shape;1278;p58">
            <a:extLst>
              <a:ext uri="{FF2B5EF4-FFF2-40B4-BE49-F238E27FC236}">
                <a16:creationId xmlns:a16="http://schemas.microsoft.com/office/drawing/2014/main" id="{D1A4B723-8336-95BB-E927-46DD8A910341}"/>
              </a:ext>
            </a:extLst>
          </p:cNvPr>
          <p:cNvCxnSpPr>
            <a:cxnSpLocks/>
            <a:endCxn id="6" idx="6"/>
          </p:cNvCxnSpPr>
          <p:nvPr/>
        </p:nvCxnSpPr>
        <p:spPr>
          <a:xfrm>
            <a:off x="2531823" y="4551580"/>
            <a:ext cx="0" cy="0"/>
          </a:xfrm>
          <a:prstGeom prst="straightConnector1">
            <a:avLst/>
          </a:prstGeom>
          <a:noFill/>
          <a:ln w="19050" cap="flat" cmpd="sng">
            <a:solidFill>
              <a:schemeClr val="bg1">
                <a:lumMod val="60000"/>
                <a:lumOff val="40000"/>
              </a:schemeClr>
            </a:solidFill>
            <a:prstDash val="solid"/>
            <a:round/>
            <a:headEnd type="oval" w="med" len="med"/>
            <a:tailEnd type="oval" w="med" len="med"/>
          </a:ln>
          <a:effectLst>
            <a:outerShdw blurRad="85725" dist="19050" algn="bl" rotWithShape="0">
              <a:schemeClr val="lt2">
                <a:alpha val="50000"/>
              </a:schemeClr>
            </a:outerShdw>
          </a:effectLst>
        </p:spPr>
      </p:cxnSp>
    </p:spTree>
    <p:extLst>
      <p:ext uri="{BB962C8B-B14F-4D97-AF65-F5344CB8AC3E}">
        <p14:creationId xmlns:p14="http://schemas.microsoft.com/office/powerpoint/2010/main" val="28255054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Web3 Architecture Thesis by Slidesgo">
  <a:themeElements>
    <a:clrScheme name="Simple Light">
      <a:dk1>
        <a:srgbClr val="FFFFFF"/>
      </a:dk1>
      <a:lt1>
        <a:srgbClr val="FADD5C"/>
      </a:lt1>
      <a:dk2>
        <a:srgbClr val="40A895"/>
      </a:dk2>
      <a:lt2>
        <a:srgbClr val="D55D7A"/>
      </a:lt2>
      <a:accent1>
        <a:srgbClr val="1E71D8"/>
      </a:accent1>
      <a:accent2>
        <a:srgbClr val="031D41"/>
      </a:accent2>
      <a:accent3>
        <a:srgbClr val="000000"/>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674</TotalTime>
  <Words>2629</Words>
  <Application>Microsoft Office PowerPoint</Application>
  <PresentationFormat>On-screen Show (16:9)</PresentationFormat>
  <Paragraphs>317</Paragraphs>
  <Slides>16</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Red Hat Text</vt:lpstr>
      <vt:lpstr>B Nazanin</vt:lpstr>
      <vt:lpstr>Aptos</vt:lpstr>
      <vt:lpstr>Audiowide</vt:lpstr>
      <vt:lpstr>Bebas Neue</vt:lpstr>
      <vt:lpstr>Syne Extra Bold</vt:lpstr>
      <vt:lpstr>B Koodak</vt:lpstr>
      <vt:lpstr>Web3 Architecture Thesis by Slidesgo</vt:lpstr>
      <vt:lpstr>آینده بازار سهام با هوش مصنوعی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Hamed</dc:creator>
  <cp:lastModifiedBy>hamed mohammadi</cp:lastModifiedBy>
  <cp:revision>13</cp:revision>
  <dcterms:modified xsi:type="dcterms:W3CDTF">2025-05-28T10:00:29Z</dcterms:modified>
</cp:coreProperties>
</file>